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98" r:id="rId2"/>
    <p:sldId id="312" r:id="rId3"/>
    <p:sldId id="321" r:id="rId4"/>
    <p:sldId id="315" r:id="rId5"/>
    <p:sldId id="301" r:id="rId6"/>
    <p:sldId id="324" r:id="rId7"/>
    <p:sldId id="325" r:id="rId8"/>
    <p:sldId id="326" r:id="rId9"/>
    <p:sldId id="327" r:id="rId10"/>
    <p:sldId id="328" r:id="rId11"/>
    <p:sldId id="329" r:id="rId12"/>
    <p:sldId id="310" r:id="rId13"/>
    <p:sldId id="304" r:id="rId14"/>
    <p:sldId id="303" r:id="rId15"/>
    <p:sldId id="331" r:id="rId16"/>
    <p:sldId id="313" r:id="rId17"/>
    <p:sldId id="330" r:id="rId18"/>
    <p:sldId id="308" r:id="rId19"/>
    <p:sldId id="323" r:id="rId20"/>
    <p:sldId id="311" r:id="rId21"/>
    <p:sldId id="309" r:id="rId22"/>
    <p:sldId id="320" r:id="rId23"/>
    <p:sldId id="276" r:id="rId24"/>
    <p:sldId id="319" r:id="rId25"/>
  </p:sldIdLst>
  <p:sldSz cx="1079976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DB002A8E-7BB2-41C1-A706-CB6A66EEFA6E}">
          <p14:sldIdLst>
            <p14:sldId id="298"/>
            <p14:sldId id="312"/>
          </p14:sldIdLst>
        </p14:section>
        <p14:section name="Entwicklungsprozess" id="{D9BA5A8D-5D76-41DF-BF52-878BF7F97B05}">
          <p14:sldIdLst>
            <p14:sldId id="321"/>
            <p14:sldId id="315"/>
            <p14:sldId id="301"/>
            <p14:sldId id="324"/>
            <p14:sldId id="325"/>
            <p14:sldId id="326"/>
          </p14:sldIdLst>
        </p14:section>
        <p14:section name="Technische Umsetzung" id="{627D78E3-77D5-49C9-AAD5-23A98F1208F8}">
          <p14:sldIdLst>
            <p14:sldId id="327"/>
            <p14:sldId id="328"/>
            <p14:sldId id="329"/>
            <p14:sldId id="310"/>
            <p14:sldId id="304"/>
            <p14:sldId id="303"/>
            <p14:sldId id="331"/>
            <p14:sldId id="313"/>
            <p14:sldId id="330"/>
            <p14:sldId id="308"/>
            <p14:sldId id="323"/>
            <p14:sldId id="311"/>
            <p14:sldId id="309"/>
          </p14:sldIdLst>
        </p14:section>
        <p14:section name="Schluss" id="{A6465BA1-7DEB-4F56-A230-C754BB4E8A73}">
          <p14:sldIdLst>
            <p14:sldId id="320"/>
            <p14:sldId id="276"/>
          </p14:sldIdLst>
        </p14:section>
        <p14:section name="Additional Resources" id="{27B30663-BFC1-4FD6-B302-EA94222CA6E3}">
          <p14:sldIdLst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8F8F8"/>
    <a:srgbClr val="55ACEE"/>
    <a:srgbClr val="51D3D9"/>
    <a:srgbClr val="6DDDC6"/>
    <a:srgbClr val="B1F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78040" autoAdjust="0"/>
  </p:normalViewPr>
  <p:slideViewPr>
    <p:cSldViewPr snapToGrid="0">
      <p:cViewPr>
        <p:scale>
          <a:sx n="49" d="100"/>
          <a:sy n="49" d="100"/>
        </p:scale>
        <p:origin x="1956" y="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31AF9-4526-4BC8-882C-7C21445B178E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5D1E4-52CB-411B-8F94-5CB57141024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1416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lm/html" TargetMode="External"/><Relationship Id="rId3" Type="http://schemas.openxmlformats.org/officeDocument/2006/relationships/hyperlink" Target="https://stackoverflow.com/questions/17224090/how-can-i-write-a-fluent-datetime-value#comment24953860_17224151" TargetMode="External"/><Relationship Id="rId7" Type="http://schemas.openxmlformats.org/officeDocument/2006/relationships/hyperlink" Target="https://groups.google.com/forum/#!msg/elm-discuss/uXjcVyZ5IYo/g2FlQYc9RjYJ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witter.com/bemayr/status/1009743078532501504" TargetMode="External"/><Relationship Id="rId11" Type="http://schemas.openxmlformats.org/officeDocument/2006/relationships/hyperlink" Target="https://typestyle.github.io/#/" TargetMode="External"/><Relationship Id="rId5" Type="http://schemas.openxmlformats.org/officeDocument/2006/relationships/hyperlink" Target="http://verbalexpressions.github.io/" TargetMode="External"/><Relationship Id="rId10" Type="http://schemas.openxmlformats.org/officeDocument/2006/relationships/hyperlink" Target="https://github.com/mdgriffith/elm-ui" TargetMode="External"/><Relationship Id="rId4" Type="http://schemas.openxmlformats.org/officeDocument/2006/relationships/hyperlink" Target="https://github.com/softawaregmbh/library-holidays/blob/experiments/softaware.Holidays.Core.Tests/Tests.cs" TargetMode="External"/><Relationship Id="rId9" Type="http://schemas.openxmlformats.org/officeDocument/2006/relationships/hyperlink" Target="https://github.com/rtfeldman/elm-css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Wer</a:t>
            </a:r>
            <a:r>
              <a:rPr lang="en-US" dirty="0"/>
              <a:t> </a:t>
            </a:r>
            <a:r>
              <a:rPr lang="en-US" dirty="0" err="1"/>
              <a:t>kennt</a:t>
            </a:r>
            <a:r>
              <a:rPr lang="en-US" dirty="0"/>
              <a:t> das </a:t>
            </a:r>
            <a:r>
              <a:rPr lang="en-US" dirty="0" err="1"/>
              <a:t>Gefühl</a:t>
            </a:r>
            <a:r>
              <a:rPr lang="en-US" dirty="0"/>
              <a:t> von: “</a:t>
            </a:r>
            <a:r>
              <a:rPr lang="en-US" dirty="0" err="1"/>
              <a:t>Läuft</a:t>
            </a:r>
            <a:r>
              <a:rPr lang="en-US" dirty="0"/>
              <a:t> </a:t>
            </a:r>
            <a:r>
              <a:rPr lang="en-US" dirty="0" err="1"/>
              <a:t>mein</a:t>
            </a:r>
            <a:r>
              <a:rPr lang="en-US" dirty="0"/>
              <a:t> Code, </a:t>
            </a:r>
            <a:r>
              <a:rPr lang="en-US" dirty="0" err="1"/>
              <a:t>oder</a:t>
            </a:r>
            <a:r>
              <a:rPr lang="en-US" dirty="0"/>
              <a:t> was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schiefgehen</a:t>
            </a:r>
            <a:r>
              <a:rPr lang="en-US" dirty="0"/>
              <a:t>?”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bzw</a:t>
            </a:r>
            <a:r>
              <a:rPr lang="en-US" dirty="0"/>
              <a:t>. </a:t>
            </a:r>
            <a:r>
              <a:rPr lang="en-US" dirty="0" err="1"/>
              <a:t>zwecks</a:t>
            </a:r>
            <a:r>
              <a:rPr lang="en-US" dirty="0"/>
              <a:t> </a:t>
            </a:r>
            <a:r>
              <a:rPr lang="en-US" dirty="0" err="1"/>
              <a:t>Schlafen</a:t>
            </a:r>
            <a:r>
              <a:rPr lang="en-US" dirty="0"/>
              <a:t> in der Nacht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6730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709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05319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940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7269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vs. </a:t>
            </a:r>
            <a:r>
              <a:rPr lang="en-US" dirty="0" err="1"/>
              <a:t>nlkl</a:t>
            </a:r>
            <a:r>
              <a:rPr lang="en-US" dirty="0"/>
              <a:t>/Optional</a:t>
            </a:r>
          </a:p>
          <a:p>
            <a:r>
              <a:rPr lang="en-US" dirty="0"/>
              <a:t>mcintyre321/</a:t>
            </a:r>
            <a:r>
              <a:rPr lang="en-US" dirty="0" err="1"/>
              <a:t>ValueOf</a:t>
            </a:r>
            <a:r>
              <a:rPr lang="en-US" dirty="0"/>
              <a:t> (Domain Modelling)</a:t>
            </a:r>
          </a:p>
          <a:p>
            <a:r>
              <a:rPr lang="en-US" dirty="0"/>
              <a:t>Union Types/Sum Types (mcintyre321/</a:t>
            </a:r>
            <a:r>
              <a:rPr lang="en-US" dirty="0" err="1"/>
              <a:t>OneOf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Slaying a UI Antipattern with ELM</a:t>
            </a:r>
          </a:p>
          <a:p>
            <a:pPr lvl="1"/>
            <a:r>
              <a:rPr lang="en-US" dirty="0"/>
              <a:t>but use it in </a:t>
            </a:r>
            <a:r>
              <a:rPr lang="en-US" dirty="0" err="1"/>
              <a:t>vue</a:t>
            </a:r>
            <a:r>
              <a:rPr lang="en-US" dirty="0"/>
              <a:t> with express failing backend, + 3 increments</a:t>
            </a:r>
          </a:p>
          <a:p>
            <a:pPr lvl="2"/>
            <a:r>
              <a:rPr lang="en-US" dirty="0" err="1"/>
              <a:t>isLoading</a:t>
            </a:r>
            <a:r>
              <a:rPr lang="en-US" dirty="0"/>
              <a:t> + </a:t>
            </a:r>
            <a:r>
              <a:rPr lang="en-US" dirty="0" err="1"/>
              <a:t>hasError</a:t>
            </a:r>
            <a:r>
              <a:rPr lang="en-US" dirty="0"/>
              <a:t> + null</a:t>
            </a:r>
          </a:p>
          <a:p>
            <a:pPr lvl="2"/>
            <a:r>
              <a:rPr lang="en-US" dirty="0" err="1"/>
              <a:t>isLoading</a:t>
            </a:r>
            <a:r>
              <a:rPr lang="en-US" dirty="0"/>
              <a:t> + </a:t>
            </a:r>
            <a:r>
              <a:rPr lang="en-US" dirty="0" err="1"/>
              <a:t>errorMessage</a:t>
            </a:r>
            <a:endParaRPr lang="en-US" dirty="0"/>
          </a:p>
          <a:p>
            <a:pPr lvl="2"/>
            <a:r>
              <a:rPr lang="en-US" dirty="0"/>
              <a:t>‘not-loaded’ | ‘loading’ | ‘success’ | ‘error’</a:t>
            </a:r>
          </a:p>
          <a:p>
            <a:pPr lvl="1"/>
            <a:r>
              <a:rPr lang="en-US" dirty="0"/>
              <a:t>Why Exceptions are not the answer to everything, vs. Errors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5091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05375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1485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C# Time</a:t>
            </a:r>
          </a:p>
          <a:p>
            <a:pPr lvl="1"/>
            <a:r>
              <a:rPr lang="en-US" dirty="0">
                <a:hlinkClick r:id="rId3"/>
              </a:rPr>
              <a:t>https://stackoverflow.com/questions/17224090/how-can-i-write-a-fluent-datetime-value#comment24953860_17224151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https://github.com/softawaregmbh/library-holidays/blob/experiments/softaware.Holidays.Core.Tests/Tests.cs</a:t>
            </a:r>
            <a:endParaRPr lang="en-US" dirty="0"/>
          </a:p>
          <a:p>
            <a:r>
              <a:rPr lang="en-US" dirty="0"/>
              <a:t>Regex (Verbal Expressions)</a:t>
            </a:r>
          </a:p>
          <a:p>
            <a:pPr lvl="1"/>
            <a:r>
              <a:rPr lang="en-US" dirty="0">
                <a:hlinkClick r:id="rId5"/>
              </a:rPr>
              <a:t>http://verbalexpressions.github.io/</a:t>
            </a:r>
            <a:endParaRPr lang="en-US" dirty="0"/>
          </a:p>
          <a:p>
            <a:r>
              <a:rPr lang="en-US" dirty="0"/>
              <a:t>Templates vs. In-Language DSLs</a:t>
            </a:r>
          </a:p>
          <a:p>
            <a:pPr lvl="1"/>
            <a:r>
              <a:rPr lang="en-US" dirty="0"/>
              <a:t>HTML</a:t>
            </a:r>
          </a:p>
          <a:p>
            <a:pPr lvl="2"/>
            <a:r>
              <a:rPr lang="en-US" dirty="0"/>
              <a:t>Angular Template Language: </a:t>
            </a:r>
            <a:r>
              <a:rPr lang="en-US" dirty="0">
                <a:hlinkClick r:id="rId6"/>
              </a:rPr>
              <a:t>https://twitter.com/bemayr/status/1009743078532501504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https://groups.google.com/forum/#!msg/elm-discuss/uXjcVyZ5IYo/g2FlQYc9RjYJ</a:t>
            </a:r>
            <a:endParaRPr lang="en-US" dirty="0"/>
          </a:p>
          <a:p>
            <a:pPr lvl="2"/>
            <a:r>
              <a:rPr lang="en-US" dirty="0">
                <a:hlinkClick r:id="rId8"/>
              </a:rPr>
              <a:t>https://github.com/elm/html</a:t>
            </a:r>
            <a:endParaRPr lang="en-US" dirty="0"/>
          </a:p>
          <a:p>
            <a:pPr lvl="1"/>
            <a:r>
              <a:rPr lang="en-US" dirty="0"/>
              <a:t>CSS</a:t>
            </a:r>
          </a:p>
          <a:p>
            <a:pPr lvl="2"/>
            <a:r>
              <a:rPr lang="en-US" dirty="0">
                <a:hlinkClick r:id="rId9"/>
              </a:rPr>
              <a:t>https://github.com/rtfeldman/elm-css</a:t>
            </a:r>
            <a:endParaRPr lang="en-US" dirty="0"/>
          </a:p>
          <a:p>
            <a:pPr lvl="2"/>
            <a:r>
              <a:rPr lang="en-US" dirty="0">
                <a:hlinkClick r:id="rId10"/>
              </a:rPr>
              <a:t>https://github.com/mdgriffith/elm-ui</a:t>
            </a:r>
            <a:endParaRPr lang="en-US" dirty="0"/>
          </a:p>
          <a:p>
            <a:pPr lvl="2"/>
            <a:r>
              <a:rPr lang="en-US" dirty="0">
                <a:hlinkClick r:id="rId11"/>
              </a:rPr>
              <a:t>https://typestyle.github.io/#/</a:t>
            </a:r>
            <a:endParaRPr lang="en-US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537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[Fact]</a:t>
            </a:r>
          </a:p>
          <a:p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TestUnixInitialDate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Assert.Equal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(new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DateTime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(1970, 1, 1),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this.dateGenerator.UnixInitial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</a:p>
          <a:p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inting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tslint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dotnet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Analyzers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StyleCop</a:t>
            </a:r>
            <a:endParaRPr lang="de-AT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ormatting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prettier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go-fmt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elm-fmt</a:t>
            </a:r>
            <a:endParaRPr lang="de-AT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46386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3167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Erfahrungsbericht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da Pharma-</a:t>
            </a:r>
            <a:r>
              <a:rPr lang="en-US" dirty="0" err="1"/>
              <a:t>Branche</a:t>
            </a:r>
            <a:r>
              <a:rPr lang="en-US" dirty="0"/>
              <a:t> und Quality-Startup </a:t>
            </a:r>
            <a:r>
              <a:rPr lang="en-US" dirty="0" err="1"/>
              <a:t>versuchen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einfach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Prozesse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hinterfragen</a:t>
            </a:r>
            <a:r>
              <a:rPr lang="en-US" dirty="0"/>
              <a:t> (dev, </a:t>
            </a:r>
            <a:r>
              <a:rPr lang="en-US" dirty="0" err="1"/>
              <a:t>mgmt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nicht</a:t>
            </a:r>
            <a:r>
              <a:rPr lang="en-US" dirty="0"/>
              <a:t> der Weisheit </a:t>
            </a:r>
            <a:r>
              <a:rPr lang="en-US" dirty="0" err="1"/>
              <a:t>letzter</a:t>
            </a:r>
            <a:r>
              <a:rPr lang="en-US" dirty="0"/>
              <a:t> </a:t>
            </a:r>
            <a:r>
              <a:rPr lang="en-US" dirty="0" err="1"/>
              <a:t>Schluss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halt </a:t>
            </a:r>
            <a:r>
              <a:rPr lang="en-US" dirty="0" err="1"/>
              <a:t>wie</a:t>
            </a:r>
            <a:r>
              <a:rPr lang="en-US" dirty="0"/>
              <a:t> es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ergangen</a:t>
            </a:r>
            <a:r>
              <a:rPr lang="en-US" dirty="0"/>
              <a:t> </a:t>
            </a:r>
            <a:r>
              <a:rPr lang="en-US" dirty="0" err="1"/>
              <a:t>ist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39166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66084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2346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6275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1" dirty="0"/>
              <a:t>30</a:t>
            </a:r>
            <a:r>
              <a:rPr lang="en-US" dirty="0"/>
              <a:t> sec]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FBD4E-7912-4039-AA28-A59E869A1C94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8518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49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925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worum</a:t>
            </a:r>
            <a:r>
              <a:rPr lang="en-US" dirty="0"/>
              <a:t> </a:t>
            </a:r>
            <a:r>
              <a:rPr lang="en-US" dirty="0" err="1"/>
              <a:t>gehts</a:t>
            </a:r>
            <a:r>
              <a:rPr lang="en-US" dirty="0"/>
              <a:t> </a:t>
            </a:r>
            <a:r>
              <a:rPr lang="en-US" dirty="0" err="1"/>
              <a:t>denn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eigentlich</a:t>
            </a:r>
            <a:r>
              <a:rPr lang="en-US" dirty="0"/>
              <a:t> </a:t>
            </a:r>
            <a:r>
              <a:rPr lang="en-US" dirty="0" err="1"/>
              <a:t>genau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was </a:t>
            </a:r>
            <a:r>
              <a:rPr lang="en-US" dirty="0" err="1"/>
              <a:t>sind</a:t>
            </a:r>
            <a:r>
              <a:rPr lang="en-US" dirty="0"/>
              <a:t> die </a:t>
            </a:r>
            <a:r>
              <a:rPr lang="en-US" dirty="0" err="1"/>
              <a:t>Schwierigkeiten</a:t>
            </a:r>
            <a:r>
              <a:rPr lang="en-US" dirty="0"/>
              <a:t> (</a:t>
            </a:r>
            <a:r>
              <a:rPr lang="en-US" dirty="0" err="1"/>
              <a:t>technisch</a:t>
            </a:r>
            <a:r>
              <a:rPr lang="en-US" dirty="0"/>
              <a:t>, </a:t>
            </a:r>
            <a:r>
              <a:rPr lang="en-US" dirty="0" err="1"/>
              <a:t>personell</a:t>
            </a:r>
            <a:r>
              <a:rPr lang="en-US" dirty="0"/>
              <a:t>, </a:t>
            </a:r>
            <a:r>
              <a:rPr lang="en-US" dirty="0" err="1"/>
              <a:t>psychologisch</a:t>
            </a:r>
            <a:r>
              <a:rPr lang="en-US" dirty="0"/>
              <a:t>, …)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1547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080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17625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7873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7652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591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56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4510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972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969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412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fety b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44332-0126-44AB-9BFA-85D7D2FA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28" y="383299"/>
            <a:ext cx="9405506" cy="1016010"/>
          </a:xfrm>
        </p:spPr>
        <p:txBody>
          <a:bodyPr anchor="b"/>
          <a:lstStyle>
            <a:lvl1pPr algn="r">
              <a:defRPr cap="all" baseline="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159E6CDF-2F92-4E25-BE40-E1A12B2601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128" y="1399308"/>
            <a:ext cx="9405506" cy="692727"/>
          </a:xfrm>
        </p:spPr>
        <p:txBody>
          <a:bodyPr anchor="t"/>
          <a:lstStyle>
            <a:lvl1pPr marL="0" indent="0" algn="r">
              <a:buNone/>
              <a:defRPr cap="all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7A66EA8-3715-4AB1-BAA7-90018F15FC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2039" y="6478589"/>
            <a:ext cx="2430811" cy="337426"/>
          </a:xfrm>
        </p:spPr>
        <p:txBody>
          <a:bodyPr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err="1"/>
              <a:t>Referenzen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8348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023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51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4138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629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403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5389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008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sharpforfunandprofit.com/posts/expressions-vs-statement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medium.com/javascript-scene/nested-ternaries-are-great-361bddd0f34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kl/Optional" TargetMode="External"/><Relationship Id="rId7" Type="http://schemas.openxmlformats.org/officeDocument/2006/relationships/hyperlink" Target="https://fsharpforfunandprofit.com/posts/ten-reasons-not-to-use-a-functional-programming-languag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log.jenkster.com/2016/06/how-elm-slays-a-ui-antipattern.html" TargetMode="External"/><Relationship Id="rId5" Type="http://schemas.openxmlformats.org/officeDocument/2006/relationships/hyperlink" Target="https://github.com/mcintyre321/OneOf" TargetMode="External"/><Relationship Id="rId4" Type="http://schemas.openxmlformats.org/officeDocument/2006/relationships/hyperlink" Target="https://github.com/mcintyre321/ValueO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kl/Optional" TargetMode="External"/><Relationship Id="rId7" Type="http://schemas.openxmlformats.org/officeDocument/2006/relationships/hyperlink" Target="https://fsharpforfunandprofit.com/posts/ten-reasons-not-to-use-a-functional-programming-languag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log.jenkster.com/2016/06/how-elm-slays-a-ui-antipattern.html" TargetMode="External"/><Relationship Id="rId5" Type="http://schemas.openxmlformats.org/officeDocument/2006/relationships/hyperlink" Target="https://github.com/mcintyre321/OneOf" TargetMode="External"/><Relationship Id="rId4" Type="http://schemas.openxmlformats.org/officeDocument/2006/relationships/hyperlink" Target="https://github.com/mcintyre321/ValueO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uter/NSwa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rhagn.github.io/Typewriter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7224090/how-can-i-write-a-fluent-datetime-value#comment24953860_1722415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groups.google.com/forum/#!msg/elm-discuss/uXjcVyZ5IYo/g2FlQYc9RjYJ" TargetMode="External"/><Relationship Id="rId4" Type="http://schemas.openxmlformats.org/officeDocument/2006/relationships/hyperlink" Target="http://verbalexpressions.github.i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lantir/tslin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prettier/prettier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DavidKPiano/status/1005107850849456128" TargetMode="External"/><Relationship Id="rId13" Type="http://schemas.openxmlformats.org/officeDocument/2006/relationships/hyperlink" Target="https://twitter.com/ezyang/status/986079031484407808" TargetMode="External"/><Relationship Id="rId18" Type="http://schemas.openxmlformats.org/officeDocument/2006/relationships/hyperlink" Target="https://twitter.com/peterpme/status/892593371188998144" TargetMode="External"/><Relationship Id="rId3" Type="http://schemas.openxmlformats.org/officeDocument/2006/relationships/hyperlink" Target="https://twitter.com/cemerick/status/1068359100931690496" TargetMode="External"/><Relationship Id="rId7" Type="http://schemas.openxmlformats.org/officeDocument/2006/relationships/hyperlink" Target="https://twitter.com/jckarter/status/1009585088953081856" TargetMode="External"/><Relationship Id="rId12" Type="http://schemas.openxmlformats.org/officeDocument/2006/relationships/hyperlink" Target="https://twitter.com/bemayr/status/988866064988737539" TargetMode="External"/><Relationship Id="rId17" Type="http://schemas.openxmlformats.org/officeDocument/2006/relationships/hyperlink" Target="https://twitter.com/CodeWisdom/status/908752665408081920" TargetMode="External"/><Relationship Id="rId2" Type="http://schemas.openxmlformats.org/officeDocument/2006/relationships/notesSlide" Target="../notesSlides/notesSlide24.xml"/><Relationship Id="rId16" Type="http://schemas.openxmlformats.org/officeDocument/2006/relationships/hyperlink" Target="https://twitter.com/jdegoes/status/9329999124882350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MikhailShilkov/status/1011705530648334337" TargetMode="External"/><Relationship Id="rId11" Type="http://schemas.openxmlformats.org/officeDocument/2006/relationships/hyperlink" Target="https://twitter.com/iamsapegin/status/989030140280745985" TargetMode="External"/><Relationship Id="rId5" Type="http://schemas.openxmlformats.org/officeDocument/2006/relationships/hyperlink" Target="https://twitter.com/DavidKPiano/status/1063501519339835397" TargetMode="External"/><Relationship Id="rId15" Type="http://schemas.openxmlformats.org/officeDocument/2006/relationships/hyperlink" Target="https://twitter.com/TheWizardTower/status/963193617287233537" TargetMode="External"/><Relationship Id="rId10" Type="http://schemas.openxmlformats.org/officeDocument/2006/relationships/hyperlink" Target="https://twitter.com/bemayr/status/993845739657850880" TargetMode="External"/><Relationship Id="rId19" Type="http://schemas.openxmlformats.org/officeDocument/2006/relationships/hyperlink" Target="https://twitter.com/ARealMaxPixel/status/864891754373234688" TargetMode="External"/><Relationship Id="rId4" Type="http://schemas.openxmlformats.org/officeDocument/2006/relationships/hyperlink" Target="https://twitter.com/widdnz/status/1067184190150430725" TargetMode="External"/><Relationship Id="rId9" Type="http://schemas.openxmlformats.org/officeDocument/2006/relationships/hyperlink" Target="https://twitter.com/jusrin00/status/875238742621028355" TargetMode="External"/><Relationship Id="rId14" Type="http://schemas.openxmlformats.org/officeDocument/2006/relationships/hyperlink" Target="https://twitter.com/jusrin00/status/97136967239328153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">
            <a:extLst>
              <a:ext uri="{FF2B5EF4-FFF2-40B4-BE49-F238E27FC236}">
                <a16:creationId xmlns:a16="http://schemas.microsoft.com/office/drawing/2014/main" id="{C2DAF108-5BA8-4D7D-B5E7-C37529E256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18" r="4027" b="3579"/>
          <a:stretch/>
        </p:blipFill>
        <p:spPr>
          <a:xfrm>
            <a:off x="0" y="0"/>
            <a:ext cx="10799763" cy="7199313"/>
          </a:xfrm>
          <a:prstGeom prst="rect">
            <a:avLst/>
          </a:prstGeom>
        </p:spPr>
      </p:pic>
      <p:pic>
        <p:nvPicPr>
          <p:cNvPr id="7" name="Innerspace Logo">
            <a:extLst>
              <a:ext uri="{FF2B5EF4-FFF2-40B4-BE49-F238E27FC236}">
                <a16:creationId xmlns:a16="http://schemas.microsoft.com/office/drawing/2014/main" id="{A9683E2B-C866-48E7-BF96-FAD742809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33" y="6596309"/>
            <a:ext cx="1470896" cy="603004"/>
          </a:xfrm>
          <a:prstGeom prst="rect">
            <a:avLst/>
          </a:prstGeom>
        </p:spPr>
      </p:pic>
      <p:sp>
        <p:nvSpPr>
          <p:cNvPr id="2" name="Titel (transparent)">
            <a:extLst>
              <a:ext uri="{FF2B5EF4-FFF2-40B4-BE49-F238E27FC236}">
                <a16:creationId xmlns:a16="http://schemas.microsoft.com/office/drawing/2014/main" id="{23DD248C-D6E5-4ECA-ABD3-14E914F69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69" y="2077220"/>
            <a:ext cx="8016668" cy="3044872"/>
          </a:xfrm>
        </p:spPr>
        <p:txBody>
          <a:bodyPr>
            <a:normAutofit/>
          </a:bodyPr>
          <a:lstStyle/>
          <a:p>
            <a:pPr algn="l"/>
            <a:r>
              <a:rPr lang="de-AT" sz="5500" dirty="0">
                <a:solidFill>
                  <a:srgbClr val="FFFFFF">
                    <a:alpha val="2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DIE FALLE DES FALSCHEN SICHERHEITSGEFÜHLS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94C29724-AC91-4D2C-9556-86FCE7616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569" y="5265411"/>
            <a:ext cx="7579346" cy="1153060"/>
          </a:xfrm>
        </p:spPr>
        <p:txBody>
          <a:bodyPr>
            <a:normAutofit/>
          </a:bodyPr>
          <a:lstStyle/>
          <a:p>
            <a:pPr algn="l"/>
            <a:r>
              <a:rPr lang="de-AT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WIE SICH ENTWICKLER </a:t>
            </a:r>
            <a:r>
              <a:rPr lang="de-AT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SICHER SICHER</a:t>
            </a:r>
            <a:r>
              <a:rPr lang="de-AT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FÜHLEN</a:t>
            </a:r>
          </a:p>
        </p:txBody>
      </p:sp>
      <p:sp>
        <p:nvSpPr>
          <p:cNvPr id="9" name="Titel (vordergrund)">
            <a:extLst>
              <a:ext uri="{FF2B5EF4-FFF2-40B4-BE49-F238E27FC236}">
                <a16:creationId xmlns:a16="http://schemas.microsoft.com/office/drawing/2014/main" id="{C08E305E-7B6A-4A1B-B303-77D7DAA478CF}"/>
              </a:ext>
            </a:extLst>
          </p:cNvPr>
          <p:cNvSpPr txBox="1">
            <a:spLocks/>
          </p:cNvSpPr>
          <p:nvPr/>
        </p:nvSpPr>
        <p:spPr>
          <a:xfrm>
            <a:off x="435569" y="2068105"/>
            <a:ext cx="8016668" cy="3044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AT" sz="5500" dirty="0">
                <a:solidFill>
                  <a:srgbClr val="FFFFFF">
                    <a:alpha val="90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DIE FALLE DES FALSCHEN SICHERHEITSGEFÜHLS</a:t>
            </a:r>
          </a:p>
        </p:txBody>
      </p:sp>
    </p:spTree>
    <p:extLst>
      <p:ext uri="{BB962C8B-B14F-4D97-AF65-F5344CB8AC3E}">
        <p14:creationId xmlns:p14="http://schemas.microsoft.com/office/powerpoint/2010/main" val="3449645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43B10DA-A96F-4D28-BF00-A509FA7B4768}"/>
              </a:ext>
            </a:extLst>
          </p:cNvPr>
          <p:cNvSpPr txBox="1"/>
          <p:nvPr/>
        </p:nvSpPr>
        <p:spPr>
          <a:xfrm>
            <a:off x="0" y="6638408"/>
            <a:ext cx="10799763" cy="560905"/>
          </a:xfrm>
          <a:prstGeom prst="rect">
            <a:avLst/>
          </a:prstGeom>
          <a:noFill/>
        </p:spPr>
        <p:txBody>
          <a:bodyPr wrap="square" bIns="144000" rtlCol="0" anchor="b" anchorCtr="1">
            <a:spAutoFit/>
          </a:bodyPr>
          <a:lstStyle/>
          <a:p>
            <a:pPr algn="ctr"/>
            <a:r>
              <a:rPr lang="en-US" sz="2400" dirty="0"/>
              <a:t>about </a:t>
            </a: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correctness </a:t>
            </a:r>
            <a:r>
              <a:rPr lang="en-US" sz="2400" dirty="0"/>
              <a:t>in computer systems</a:t>
            </a:r>
            <a:endParaRPr lang="de-AT" sz="2400" dirty="0"/>
          </a:p>
        </p:txBody>
      </p:sp>
      <p:grpSp>
        <p:nvGrpSpPr>
          <p:cNvPr id="16" name="Message 4">
            <a:extLst>
              <a:ext uri="{FF2B5EF4-FFF2-40B4-BE49-F238E27FC236}">
                <a16:creationId xmlns:a16="http://schemas.microsoft.com/office/drawing/2014/main" id="{04FE2C6F-9CFC-4DC5-9683-88D3A6F14039}"/>
              </a:ext>
            </a:extLst>
          </p:cNvPr>
          <p:cNvGrpSpPr/>
          <p:nvPr/>
        </p:nvGrpSpPr>
        <p:grpSpPr>
          <a:xfrm>
            <a:off x="6972970" y="4113519"/>
            <a:ext cx="2897469" cy="1980475"/>
            <a:chOff x="7176973" y="1577474"/>
            <a:chExt cx="2897469" cy="1980475"/>
          </a:xfrm>
          <a:solidFill>
            <a:schemeClr val="accent3"/>
          </a:solidFill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6010D00E-440F-462C-A686-EB25A87ECD8A}"/>
                </a:ext>
              </a:extLst>
            </p:cNvPr>
            <p:cNvSpPr/>
            <p:nvPr/>
          </p:nvSpPr>
          <p:spPr>
            <a:xfrm>
              <a:off x="7176973" y="1577474"/>
              <a:ext cx="2763785" cy="1980475"/>
            </a:xfrm>
            <a:prstGeom prst="roundRect">
              <a:avLst>
                <a:gd name="adj" fmla="val 39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/>
            <a:lstStyle/>
            <a:p>
              <a:r>
                <a:rPr lang="en-US" sz="1600" dirty="0"/>
                <a:t>But your program doesn’t work. If the program doesn’t have to work, I can write one that takes one millisecond per card-and that’s faster than our card reader.</a:t>
              </a:r>
              <a:endParaRPr lang="de-AT" sz="1600" dirty="0"/>
            </a:p>
          </p:txBody>
        </p:sp>
        <p:sp>
          <p:nvSpPr>
            <p:cNvPr id="18" name="Rechtwinkliges Dreieck 17">
              <a:extLst>
                <a:ext uri="{FF2B5EF4-FFF2-40B4-BE49-F238E27FC236}">
                  <a16:creationId xmlns:a16="http://schemas.microsoft.com/office/drawing/2014/main" id="{A8156E6C-95DF-42A1-87C9-01C9F1F42E51}"/>
                </a:ext>
              </a:extLst>
            </p:cNvPr>
            <p:cNvSpPr/>
            <p:nvPr/>
          </p:nvSpPr>
          <p:spPr>
            <a:xfrm rot="5400000">
              <a:off x="9804400" y="1580148"/>
              <a:ext cx="272716" cy="26736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22" name="H 2">
            <a:extLst>
              <a:ext uri="{FF2B5EF4-FFF2-40B4-BE49-F238E27FC236}">
                <a16:creationId xmlns:a16="http://schemas.microsoft.com/office/drawing/2014/main" id="{5634C308-441F-48C9-BBA2-4306B8EE2FE1}"/>
              </a:ext>
            </a:extLst>
          </p:cNvPr>
          <p:cNvSpPr/>
          <p:nvPr/>
        </p:nvSpPr>
        <p:spPr>
          <a:xfrm>
            <a:off x="9870438" y="3882686"/>
            <a:ext cx="55335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am feels relieved">
            <a:extLst>
              <a:ext uri="{FF2B5EF4-FFF2-40B4-BE49-F238E27FC236}">
                <a16:creationId xmlns:a16="http://schemas.microsoft.com/office/drawing/2014/main" id="{26D3FFBB-3AB2-4A12-B528-1C4673D9CBF3}"/>
              </a:ext>
            </a:extLst>
          </p:cNvPr>
          <p:cNvSpPr/>
          <p:nvPr/>
        </p:nvSpPr>
        <p:spPr>
          <a:xfrm>
            <a:off x="6972970" y="3693923"/>
            <a:ext cx="2461642" cy="25526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+mj-lt"/>
              </a:rPr>
              <a:t>TEAM FEELS RELIEVED</a:t>
            </a:r>
            <a:endParaRPr lang="de-AT" sz="10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3" name="Message 3">
            <a:extLst>
              <a:ext uri="{FF2B5EF4-FFF2-40B4-BE49-F238E27FC236}">
                <a16:creationId xmlns:a16="http://schemas.microsoft.com/office/drawing/2014/main" id="{432E65DA-B520-4CD9-B286-77896A3DC907}"/>
              </a:ext>
            </a:extLst>
          </p:cNvPr>
          <p:cNvGrpSpPr/>
          <p:nvPr/>
        </p:nvGrpSpPr>
        <p:grpSpPr>
          <a:xfrm>
            <a:off x="6551663" y="2801972"/>
            <a:ext cx="2882949" cy="737937"/>
            <a:chOff x="7157453" y="1577474"/>
            <a:chExt cx="3298963" cy="737937"/>
          </a:xfrm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F95F78D3-BA06-4E69-841D-C2869981EA93}"/>
                </a:ext>
              </a:extLst>
            </p:cNvPr>
            <p:cNvSpPr/>
            <p:nvPr/>
          </p:nvSpPr>
          <p:spPr>
            <a:xfrm>
              <a:off x="7293811" y="1577474"/>
              <a:ext cx="3162605" cy="737937"/>
            </a:xfrm>
            <a:prstGeom prst="roundRect">
              <a:avLst>
                <a:gd name="adj" fmla="val 652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/>
            <a:lstStyle/>
            <a:p>
              <a:r>
                <a:rPr lang="en-US" sz="1600" dirty="0"/>
                <a:t>Aha, but my program takes only one second per card.</a:t>
              </a:r>
              <a:endParaRPr lang="de-AT" sz="1600" dirty="0"/>
            </a:p>
          </p:txBody>
        </p:sp>
        <p:sp>
          <p:nvSpPr>
            <p:cNvPr id="15" name="Rechtwinkliges Dreieck 14">
              <a:extLst>
                <a:ext uri="{FF2B5EF4-FFF2-40B4-BE49-F238E27FC236}">
                  <a16:creationId xmlns:a16="http://schemas.microsoft.com/office/drawing/2014/main" id="{EA47C777-1539-4FB1-9535-FB5A7C2CB85B}"/>
                </a:ext>
              </a:extLst>
            </p:cNvPr>
            <p:cNvSpPr/>
            <p:nvPr/>
          </p:nvSpPr>
          <p:spPr>
            <a:xfrm rot="10800000">
              <a:off x="7157453" y="1577474"/>
              <a:ext cx="272716" cy="26736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21" name="OC 2">
            <a:extLst>
              <a:ext uri="{FF2B5EF4-FFF2-40B4-BE49-F238E27FC236}">
                <a16:creationId xmlns:a16="http://schemas.microsoft.com/office/drawing/2014/main" id="{6419EC28-1046-428E-B28E-4A1E72C217C7}"/>
              </a:ext>
            </a:extLst>
          </p:cNvPr>
          <p:cNvSpPr/>
          <p:nvPr/>
        </p:nvSpPr>
        <p:spPr>
          <a:xfrm>
            <a:off x="5946886" y="2571139"/>
            <a:ext cx="60786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👨‍🏭</a:t>
            </a:r>
            <a:endParaRPr lang="de-AT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0" name="Message 2">
            <a:extLst>
              <a:ext uri="{FF2B5EF4-FFF2-40B4-BE49-F238E27FC236}">
                <a16:creationId xmlns:a16="http://schemas.microsoft.com/office/drawing/2014/main" id="{DD470274-873F-45EF-9744-81026C19FA8D}"/>
              </a:ext>
            </a:extLst>
          </p:cNvPr>
          <p:cNvGrpSpPr/>
          <p:nvPr/>
        </p:nvGrpSpPr>
        <p:grpSpPr>
          <a:xfrm>
            <a:off x="6972970" y="1697200"/>
            <a:ext cx="2897469" cy="946717"/>
            <a:chOff x="7176973" y="1577474"/>
            <a:chExt cx="2897469" cy="946717"/>
          </a:xfrm>
          <a:solidFill>
            <a:schemeClr val="accent3"/>
          </a:solidFill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A0B8B881-CCE0-47D7-8EF4-8C2D96845780}"/>
                </a:ext>
              </a:extLst>
            </p:cNvPr>
            <p:cNvSpPr/>
            <p:nvPr/>
          </p:nvSpPr>
          <p:spPr>
            <a:xfrm>
              <a:off x="7176973" y="1577474"/>
              <a:ext cx="2763786" cy="946717"/>
            </a:xfrm>
            <a:prstGeom prst="roundRect">
              <a:avLst>
                <a:gd name="adj" fmla="val 65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>
              <a:noAutofit/>
            </a:bodyPr>
            <a:lstStyle/>
            <a:p>
              <a:r>
                <a:rPr lang="en-US" sz="1600" dirty="0"/>
                <a:t>That varies with the input, but on the average, about ten seconds per card.</a:t>
              </a:r>
              <a:endParaRPr lang="de-AT" sz="1600" dirty="0"/>
            </a:p>
          </p:txBody>
        </p:sp>
        <p:sp>
          <p:nvSpPr>
            <p:cNvPr id="12" name="Rechtwinkliges Dreieck 11">
              <a:extLst>
                <a:ext uri="{FF2B5EF4-FFF2-40B4-BE49-F238E27FC236}">
                  <a16:creationId xmlns:a16="http://schemas.microsoft.com/office/drawing/2014/main" id="{CC9032D1-2378-40F6-9E7A-E0C6B054278D}"/>
                </a:ext>
              </a:extLst>
            </p:cNvPr>
            <p:cNvSpPr/>
            <p:nvPr/>
          </p:nvSpPr>
          <p:spPr>
            <a:xfrm rot="5400000">
              <a:off x="9804400" y="1580148"/>
              <a:ext cx="272716" cy="26736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20" name="H 1">
            <a:extLst>
              <a:ext uri="{FF2B5EF4-FFF2-40B4-BE49-F238E27FC236}">
                <a16:creationId xmlns:a16="http://schemas.microsoft.com/office/drawing/2014/main" id="{AC01C500-141C-40B1-B343-A7D75BE0E3DB}"/>
              </a:ext>
            </a:extLst>
          </p:cNvPr>
          <p:cNvSpPr/>
          <p:nvPr/>
        </p:nvSpPr>
        <p:spPr>
          <a:xfrm>
            <a:off x="9870439" y="1466367"/>
            <a:ext cx="55335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9" name="Message 1">
            <a:extLst>
              <a:ext uri="{FF2B5EF4-FFF2-40B4-BE49-F238E27FC236}">
                <a16:creationId xmlns:a16="http://schemas.microsoft.com/office/drawing/2014/main" id="{59AF0E7C-E25C-4471-8798-5D80A20BFECB}"/>
              </a:ext>
            </a:extLst>
          </p:cNvPr>
          <p:cNvGrpSpPr/>
          <p:nvPr/>
        </p:nvGrpSpPr>
        <p:grpSpPr>
          <a:xfrm>
            <a:off x="6551663" y="876621"/>
            <a:ext cx="2272297" cy="662524"/>
            <a:chOff x="7157453" y="1615180"/>
            <a:chExt cx="2272297" cy="662524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46F9325F-2250-446F-A202-848E3C4BC827}"/>
                </a:ext>
              </a:extLst>
            </p:cNvPr>
            <p:cNvSpPr/>
            <p:nvPr/>
          </p:nvSpPr>
          <p:spPr>
            <a:xfrm>
              <a:off x="7293811" y="1615180"/>
              <a:ext cx="2135939" cy="662524"/>
            </a:xfrm>
            <a:prstGeom prst="roundRect">
              <a:avLst>
                <a:gd name="adj" fmla="val 652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>
              <a:noAutofit/>
            </a:bodyPr>
            <a:lstStyle/>
            <a:p>
              <a:r>
                <a:rPr lang="en-US" sz="1600" dirty="0"/>
                <a:t>And how long does your program take?</a:t>
              </a:r>
              <a:endParaRPr lang="de-AT" sz="1600" dirty="0"/>
            </a:p>
          </p:txBody>
        </p:sp>
        <p:sp>
          <p:nvSpPr>
            <p:cNvPr id="8" name="Rechtwinkliges Dreieck 7">
              <a:extLst>
                <a:ext uri="{FF2B5EF4-FFF2-40B4-BE49-F238E27FC236}">
                  <a16:creationId xmlns:a16="http://schemas.microsoft.com/office/drawing/2014/main" id="{406BFD88-28C8-4BDD-9EF9-94A67C423A52}"/>
                </a:ext>
              </a:extLst>
            </p:cNvPr>
            <p:cNvSpPr/>
            <p:nvPr/>
          </p:nvSpPr>
          <p:spPr>
            <a:xfrm rot="10800000">
              <a:off x="7157453" y="1615180"/>
              <a:ext cx="272716" cy="26736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19" name="OC 1">
            <a:extLst>
              <a:ext uri="{FF2B5EF4-FFF2-40B4-BE49-F238E27FC236}">
                <a16:creationId xmlns:a16="http://schemas.microsoft.com/office/drawing/2014/main" id="{F055F264-79D5-4A1B-B684-BEAC9D53C47F}"/>
              </a:ext>
            </a:extLst>
          </p:cNvPr>
          <p:cNvSpPr/>
          <p:nvPr/>
        </p:nvSpPr>
        <p:spPr>
          <a:xfrm>
            <a:off x="5943803" y="645786"/>
            <a:ext cx="60786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👨‍🏭</a:t>
            </a:r>
            <a:endParaRPr lang="de-AT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B1CBF64-9C05-4BE4-88E2-670F0AEA363B}"/>
              </a:ext>
            </a:extLst>
          </p:cNvPr>
          <p:cNvSpPr/>
          <p:nvPr/>
        </p:nvSpPr>
        <p:spPr>
          <a:xfrm>
            <a:off x="593167" y="1497738"/>
            <a:ext cx="737701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1C04DE-C87D-48C1-81F3-9E55F17E0ACE}"/>
              </a:ext>
            </a:extLst>
          </p:cNvPr>
          <p:cNvSpPr/>
          <p:nvPr/>
        </p:nvSpPr>
        <p:spPr>
          <a:xfrm>
            <a:off x="1330868" y="1497738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1C404A7-D3C1-4F93-8AE6-5D8072D260C6}"/>
              </a:ext>
            </a:extLst>
          </p:cNvPr>
          <p:cNvSpPr/>
          <p:nvPr/>
        </p:nvSpPr>
        <p:spPr>
          <a:xfrm>
            <a:off x="2151701" y="1497737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🏭</a:t>
            </a:r>
            <a:endParaRPr lang="de-AT" sz="36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ABABE79-B981-4442-AFDB-99E66D590963}"/>
              </a:ext>
            </a:extLst>
          </p:cNvPr>
          <p:cNvSpPr/>
          <p:nvPr/>
        </p:nvSpPr>
        <p:spPr>
          <a:xfrm>
            <a:off x="2969553" y="1497736"/>
            <a:ext cx="78579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💾</a:t>
            </a:r>
            <a:endParaRPr lang="de-AT" sz="3600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1805A76-7AFB-4060-8F11-A341D3557CA7}"/>
              </a:ext>
            </a:extLst>
          </p:cNvPr>
          <p:cNvSpPr/>
          <p:nvPr/>
        </p:nvSpPr>
        <p:spPr>
          <a:xfrm>
            <a:off x="3755346" y="1497736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🚗</a:t>
            </a:r>
            <a:endParaRPr lang="de-AT" sz="360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E908A48-75D4-4D28-A923-31B15AB7E799}"/>
              </a:ext>
            </a:extLst>
          </p:cNvPr>
          <p:cNvSpPr/>
          <p:nvPr/>
        </p:nvSpPr>
        <p:spPr>
          <a:xfrm>
            <a:off x="4570741" y="1497736"/>
            <a:ext cx="80182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💺</a:t>
            </a:r>
            <a:endParaRPr lang="de-AT" sz="36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D8EF83E-3855-435A-89EA-169D3F6CB816}"/>
              </a:ext>
            </a:extLst>
          </p:cNvPr>
          <p:cNvSpPr/>
          <p:nvPr/>
        </p:nvSpPr>
        <p:spPr>
          <a:xfrm>
            <a:off x="577135" y="2216060"/>
            <a:ext cx="76976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📚</a:t>
            </a:r>
            <a:endParaRPr lang="de-AT" sz="3600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CFBD74D-EE42-40A3-AC39-703881E8FEF3}"/>
              </a:ext>
            </a:extLst>
          </p:cNvPr>
          <p:cNvSpPr/>
          <p:nvPr/>
        </p:nvSpPr>
        <p:spPr>
          <a:xfrm>
            <a:off x="1330868" y="2216059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👥</a:t>
            </a:r>
            <a:endParaRPr lang="de-AT" sz="360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4D17C33-B083-49FB-8618-F88372A5E8E2}"/>
              </a:ext>
            </a:extLst>
          </p:cNvPr>
          <p:cNvSpPr/>
          <p:nvPr/>
        </p:nvSpPr>
        <p:spPr>
          <a:xfrm>
            <a:off x="2183761" y="2216059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🙅‍♀️</a:t>
            </a:r>
            <a:endParaRPr lang="de-AT" sz="360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239B4434-2DDC-449C-A68E-2033BF02394A}"/>
              </a:ext>
            </a:extLst>
          </p:cNvPr>
          <p:cNvSpPr/>
          <p:nvPr/>
        </p:nvSpPr>
        <p:spPr>
          <a:xfrm>
            <a:off x="2961537" y="2210912"/>
            <a:ext cx="80182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💥</a:t>
            </a:r>
            <a:endParaRPr lang="de-AT" sz="36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DBDAE51-0210-4242-8BDE-E457E2D73709}"/>
              </a:ext>
            </a:extLst>
          </p:cNvPr>
          <p:cNvSpPr/>
          <p:nvPr/>
        </p:nvSpPr>
        <p:spPr>
          <a:xfrm>
            <a:off x="3760570" y="221091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🌙</a:t>
            </a:r>
            <a:endParaRPr lang="de-AT" sz="36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2894AA2-42A6-4A3F-A078-291364247E75}"/>
              </a:ext>
            </a:extLst>
          </p:cNvPr>
          <p:cNvSpPr/>
          <p:nvPr/>
        </p:nvSpPr>
        <p:spPr>
          <a:xfrm>
            <a:off x="4562393" y="221091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👥</a:t>
            </a:r>
            <a:endParaRPr lang="de-AT" sz="3600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9BEB741-0A41-42E5-81D5-89A0A90A585F}"/>
              </a:ext>
            </a:extLst>
          </p:cNvPr>
          <p:cNvSpPr/>
          <p:nvPr/>
        </p:nvSpPr>
        <p:spPr>
          <a:xfrm>
            <a:off x="577135" y="2997666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7A032A8-CE10-4AE9-8B43-3E876B68CFBD}"/>
              </a:ext>
            </a:extLst>
          </p:cNvPr>
          <p:cNvSpPr/>
          <p:nvPr/>
        </p:nvSpPr>
        <p:spPr>
          <a:xfrm>
            <a:off x="1314837" y="2994558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🔚</a:t>
            </a:r>
            <a:endParaRPr lang="de-AT" sz="3600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DB4BD384-6129-49AB-A577-98254755348F}"/>
              </a:ext>
            </a:extLst>
          </p:cNvPr>
          <p:cNvSpPr/>
          <p:nvPr/>
        </p:nvSpPr>
        <p:spPr>
          <a:xfrm>
            <a:off x="2158319" y="299455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133B252-9F45-4C78-BA7A-BF6108D6FBF9}"/>
              </a:ext>
            </a:extLst>
          </p:cNvPr>
          <p:cNvSpPr/>
          <p:nvPr/>
        </p:nvSpPr>
        <p:spPr>
          <a:xfrm>
            <a:off x="2953521" y="299455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😌</a:t>
            </a:r>
            <a:endParaRPr lang="de-AT" sz="3600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9F9BB36-2407-43A4-A841-572E08B19209}"/>
              </a:ext>
            </a:extLst>
          </p:cNvPr>
          <p:cNvSpPr/>
          <p:nvPr/>
        </p:nvSpPr>
        <p:spPr>
          <a:xfrm>
            <a:off x="3763360" y="2994556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🚀</a:t>
            </a:r>
            <a:endParaRPr lang="de-AT" sz="3600" dirty="0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2CF49DD2-BD13-467A-B84E-E5032DD0A344}"/>
              </a:ext>
            </a:extLst>
          </p:cNvPr>
          <p:cNvSpPr/>
          <p:nvPr/>
        </p:nvSpPr>
        <p:spPr>
          <a:xfrm>
            <a:off x="4611405" y="2998577"/>
            <a:ext cx="72167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👷‍♂️</a:t>
            </a:r>
            <a:endParaRPr lang="de-AT" sz="3600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DDD0455-456D-4046-B5FD-93C196700EB5}"/>
              </a:ext>
            </a:extLst>
          </p:cNvPr>
          <p:cNvSpPr/>
          <p:nvPr/>
        </p:nvSpPr>
        <p:spPr>
          <a:xfrm>
            <a:off x="537059" y="379892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❌</a:t>
            </a:r>
            <a:endParaRPr lang="de-AT" sz="360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52899B9-04E6-4EE8-AA81-E69B8DE87412}"/>
              </a:ext>
            </a:extLst>
          </p:cNvPr>
          <p:cNvSpPr/>
          <p:nvPr/>
        </p:nvSpPr>
        <p:spPr>
          <a:xfrm>
            <a:off x="1362928" y="3798926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🙅‍♀️</a:t>
            </a:r>
            <a:endParaRPr lang="de-AT" sz="3600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A36D5BC-C768-4CC4-A95C-273E3B0F361A}"/>
              </a:ext>
            </a:extLst>
          </p:cNvPr>
          <p:cNvSpPr/>
          <p:nvPr/>
        </p:nvSpPr>
        <p:spPr>
          <a:xfrm>
            <a:off x="2165584" y="3798925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7FE36E1C-B147-4064-8EDF-39826EF141EA}"/>
              </a:ext>
            </a:extLst>
          </p:cNvPr>
          <p:cNvSpPr/>
          <p:nvPr/>
        </p:nvSpPr>
        <p:spPr>
          <a:xfrm>
            <a:off x="2981708" y="3798926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⌚</a:t>
            </a:r>
            <a:endParaRPr lang="de-AT" sz="36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04C520B-8831-41BA-826A-8C37806D3D63}"/>
              </a:ext>
            </a:extLst>
          </p:cNvPr>
          <p:cNvSpPr/>
          <p:nvPr/>
        </p:nvSpPr>
        <p:spPr>
          <a:xfrm>
            <a:off x="3771374" y="3798926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83F0EC40-48FF-4D06-B148-BEB2BB7BC67C}"/>
              </a:ext>
            </a:extLst>
          </p:cNvPr>
          <p:cNvSpPr/>
          <p:nvPr/>
        </p:nvSpPr>
        <p:spPr>
          <a:xfrm>
            <a:off x="4610483" y="3798925"/>
            <a:ext cx="72167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👨‍💼</a:t>
            </a:r>
            <a:endParaRPr lang="de-AT" sz="3600" dirty="0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B51A9FB-B0C0-41ED-9DD2-D7A64F24F653}"/>
              </a:ext>
            </a:extLst>
          </p:cNvPr>
          <p:cNvSpPr/>
          <p:nvPr/>
        </p:nvSpPr>
        <p:spPr>
          <a:xfrm>
            <a:off x="553088" y="4524422"/>
            <a:ext cx="78579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📈</a:t>
            </a:r>
            <a:endParaRPr lang="de-AT" sz="3600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74B9DF5-EB4E-4F7E-A23F-F16851A397F1}"/>
              </a:ext>
            </a:extLst>
          </p:cNvPr>
          <p:cNvSpPr/>
          <p:nvPr/>
        </p:nvSpPr>
        <p:spPr>
          <a:xfrm>
            <a:off x="1314837" y="452442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E850A895-675D-4029-AFB3-6C1F5198ACD7}"/>
              </a:ext>
            </a:extLst>
          </p:cNvPr>
          <p:cNvSpPr/>
          <p:nvPr/>
        </p:nvSpPr>
        <p:spPr>
          <a:xfrm>
            <a:off x="2132690" y="4524420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🏭</a:t>
            </a:r>
            <a:endParaRPr lang="de-AT" sz="3600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3CBDB6FC-D81F-435E-B379-DE02CAAEE7AF}"/>
              </a:ext>
            </a:extLst>
          </p:cNvPr>
          <p:cNvSpPr/>
          <p:nvPr/>
        </p:nvSpPr>
        <p:spPr>
          <a:xfrm>
            <a:off x="2937493" y="4524420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🤝</a:t>
            </a:r>
            <a:endParaRPr lang="de-AT" sz="3600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8EE97590-3515-4B41-974F-5B630BC2CB74}"/>
              </a:ext>
            </a:extLst>
          </p:cNvPr>
          <p:cNvSpPr/>
          <p:nvPr/>
        </p:nvSpPr>
        <p:spPr>
          <a:xfrm>
            <a:off x="3731298" y="4524419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🚅</a:t>
            </a:r>
            <a:endParaRPr lang="de-AT" sz="3600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88A796E7-B6B4-4F40-A01D-C6EE8A112175}"/>
              </a:ext>
            </a:extLst>
          </p:cNvPr>
          <p:cNvSpPr/>
          <p:nvPr/>
        </p:nvSpPr>
        <p:spPr>
          <a:xfrm>
            <a:off x="4582028" y="4527936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✔</a:t>
            </a:r>
            <a:endParaRPr lang="de-AT" sz="3600" dirty="0"/>
          </a:p>
        </p:txBody>
      </p:sp>
      <p:sp>
        <p:nvSpPr>
          <p:cNvPr id="54" name="Overlay">
            <a:extLst>
              <a:ext uri="{FF2B5EF4-FFF2-40B4-BE49-F238E27FC236}">
                <a16:creationId xmlns:a16="http://schemas.microsoft.com/office/drawing/2014/main" id="{A723F7B1-80F6-4020-B664-A9FCF1BD2E40}"/>
              </a:ext>
            </a:extLst>
          </p:cNvPr>
          <p:cNvSpPr/>
          <p:nvPr/>
        </p:nvSpPr>
        <p:spPr>
          <a:xfrm>
            <a:off x="340659" y="1228165"/>
            <a:ext cx="5370985" cy="437477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5" name="reasons for a computer program">
            <a:extLst>
              <a:ext uri="{FF2B5EF4-FFF2-40B4-BE49-F238E27FC236}">
                <a16:creationId xmlns:a16="http://schemas.microsoft.com/office/drawing/2014/main" id="{37CC67F2-EC58-4186-938A-0D23D936EFA8}"/>
              </a:ext>
            </a:extLst>
          </p:cNvPr>
          <p:cNvSpPr txBox="1"/>
          <p:nvPr/>
        </p:nvSpPr>
        <p:spPr>
          <a:xfrm>
            <a:off x="6670825" y="2560313"/>
            <a:ext cx="2899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body color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body style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equipment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air condition</a:t>
            </a:r>
            <a:endParaRPr lang="de-AT" sz="2400" dirty="0"/>
          </a:p>
        </p:txBody>
      </p:sp>
      <p:sp>
        <p:nvSpPr>
          <p:cNvPr id="56" name="time of the hero">
            <a:extLst>
              <a:ext uri="{FF2B5EF4-FFF2-40B4-BE49-F238E27FC236}">
                <a16:creationId xmlns:a16="http://schemas.microsoft.com/office/drawing/2014/main" id="{33F090A6-0AFC-47FC-B054-11056C5EF140}"/>
              </a:ext>
            </a:extLst>
          </p:cNvPr>
          <p:cNvSpPr txBox="1"/>
          <p:nvPr/>
        </p:nvSpPr>
        <p:spPr>
          <a:xfrm>
            <a:off x="6676156" y="2560313"/>
            <a:ext cx="37176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½ day on the plane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1 day finishing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2 days for specification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7 days testing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2320077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1" grpId="0"/>
      <p:bldP spid="20" grpId="0"/>
      <p:bldP spid="19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4" grpId="1" animBg="1"/>
      <p:bldP spid="54" grpId="2" animBg="1"/>
      <p:bldP spid="54" grpId="3" animBg="1"/>
      <p:bldP spid="55" grpId="0"/>
      <p:bldP spid="55" grpId="1"/>
      <p:bldP spid="56" grpId="0"/>
      <p:bldP spid="5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43B10DA-A96F-4D28-BF00-A509FA7B4768}"/>
              </a:ext>
            </a:extLst>
          </p:cNvPr>
          <p:cNvSpPr txBox="1"/>
          <p:nvPr/>
        </p:nvSpPr>
        <p:spPr>
          <a:xfrm>
            <a:off x="0" y="6638408"/>
            <a:ext cx="10799763" cy="560905"/>
          </a:xfrm>
          <a:prstGeom prst="rect">
            <a:avLst/>
          </a:prstGeom>
          <a:noFill/>
        </p:spPr>
        <p:txBody>
          <a:bodyPr wrap="square" bIns="144000" rtlCol="0" anchor="b" anchorCtr="1">
            <a:spAutoFit/>
          </a:bodyPr>
          <a:lstStyle/>
          <a:p>
            <a:pPr algn="ctr"/>
            <a:r>
              <a:rPr lang="en-US" sz="2400" dirty="0"/>
              <a:t>about </a:t>
            </a: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correctness </a:t>
            </a:r>
            <a:r>
              <a:rPr lang="en-US" sz="2400" dirty="0"/>
              <a:t>in computer systems</a:t>
            </a:r>
            <a:endParaRPr lang="de-AT" sz="24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C48ECE3-4475-431D-B787-05DC258A72DF}"/>
              </a:ext>
            </a:extLst>
          </p:cNvPr>
          <p:cNvSpPr/>
          <p:nvPr/>
        </p:nvSpPr>
        <p:spPr>
          <a:xfrm>
            <a:off x="2700338" y="2168495"/>
            <a:ext cx="53975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dirty="0"/>
              <a:t>“Of all the requirements that we might place on a program, first and foremost is that it be correct.”</a:t>
            </a:r>
          </a:p>
        </p:txBody>
      </p:sp>
    </p:spTree>
    <p:extLst>
      <p:ext uri="{BB962C8B-B14F-4D97-AF65-F5344CB8AC3E}">
        <p14:creationId xmlns:p14="http://schemas.microsoft.com/office/powerpoint/2010/main" val="3334609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">
            <a:extLst>
              <a:ext uri="{FF2B5EF4-FFF2-40B4-BE49-F238E27FC236}">
                <a16:creationId xmlns:a16="http://schemas.microsoft.com/office/drawing/2014/main" id="{CF49CF94-30C2-4AB8-B30D-79605691AC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7"/>
          <a:stretch/>
        </p:blipFill>
        <p:spPr>
          <a:xfrm>
            <a:off x="0" y="0"/>
            <a:ext cx="10799763" cy="7201973"/>
          </a:xfrm>
          <a:prstGeom prst="rect">
            <a:avLst/>
          </a:prstGeom>
        </p:spPr>
      </p:pic>
      <p:sp>
        <p:nvSpPr>
          <p:cNvPr id="3" name="Zitateur">
            <a:extLst>
              <a:ext uri="{FF2B5EF4-FFF2-40B4-BE49-F238E27FC236}">
                <a16:creationId xmlns:a16="http://schemas.microsoft.com/office/drawing/2014/main" id="{E8605638-05B7-4802-9A79-8086009A3F48}"/>
              </a:ext>
            </a:extLst>
          </p:cNvPr>
          <p:cNvSpPr/>
          <p:nvPr/>
        </p:nvSpPr>
        <p:spPr>
          <a:xfrm>
            <a:off x="1345206" y="4734531"/>
            <a:ext cx="534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– Chris Allen</a:t>
            </a:r>
            <a:endParaRPr lang="de-AT" dirty="0">
              <a:solidFill>
                <a:schemeClr val="bg2">
                  <a:lumMod val="25000"/>
                </a:schemeClr>
              </a:solidFill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6" name="Zitat (transparent)">
            <a:extLst>
              <a:ext uri="{FF2B5EF4-FFF2-40B4-BE49-F238E27FC236}">
                <a16:creationId xmlns:a16="http://schemas.microsoft.com/office/drawing/2014/main" id="{202C2DAB-4E56-4864-8F7B-4AD86867507B}"/>
              </a:ext>
            </a:extLst>
          </p:cNvPr>
          <p:cNvSpPr/>
          <p:nvPr/>
        </p:nvSpPr>
        <p:spPr>
          <a:xfrm>
            <a:off x="1345206" y="2471860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 HAVE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LIMITED SPACE FOR OUR WORKING MEMORY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AND USING IT UP FOR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ANYTHING A COMPUTER CAN DO FOR US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IS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COUNTER-PRODUCTIVE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  <a:alpha val="10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Zitat">
            <a:extLst>
              <a:ext uri="{FF2B5EF4-FFF2-40B4-BE49-F238E27FC236}">
                <a16:creationId xmlns:a16="http://schemas.microsoft.com/office/drawing/2014/main" id="{CE246F69-8D74-4C19-A26D-C10FDACDF92E}"/>
              </a:ext>
            </a:extLst>
          </p:cNvPr>
          <p:cNvSpPr/>
          <p:nvPr/>
        </p:nvSpPr>
        <p:spPr>
          <a:xfrm>
            <a:off x="1345206" y="2476272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 HAVE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LIMITED SPACE FOR OUR WORKING MEMORY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AND USING IT UP FOR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ANYTHING A COMPUTER CAN DO FOR US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IS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COUNTER-PRODUCTIVE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153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5EE76-CA14-47BD-88F6-2929E060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Expressions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3B16B3-5639-4B91-A0B1-3C4FD5F855B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instead of </a:t>
            </a:r>
            <a:r>
              <a:rPr lang="en-US" b="1" dirty="0"/>
              <a:t>statements</a:t>
            </a:r>
            <a:endParaRPr lang="de-AT" b="1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5CE5359-1E3D-410B-89DE-F8293FAA0A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02C5F55-39DD-4AE5-8EC6-E6262D9BA0BA}"/>
              </a:ext>
            </a:extLst>
          </p:cNvPr>
          <p:cNvSpPr/>
          <p:nvPr/>
        </p:nvSpPr>
        <p:spPr>
          <a:xfrm>
            <a:off x="947203" y="3599228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ditch the if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E8D6363-A08C-43FC-9511-9ED5177D8E82}"/>
              </a:ext>
            </a:extLst>
          </p:cNvPr>
          <p:cNvSpPr/>
          <p:nvPr/>
        </p:nvSpPr>
        <p:spPr>
          <a:xfrm>
            <a:off x="947204" y="4191915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ditch the while/do/for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DBA8997-2FB9-4250-9F3C-3480D4DFFE36}"/>
              </a:ext>
            </a:extLst>
          </p:cNvPr>
          <p:cNvGrpSpPr/>
          <p:nvPr/>
        </p:nvGrpSpPr>
        <p:grpSpPr>
          <a:xfrm>
            <a:off x="7845287" y="0"/>
            <a:ext cx="8131297" cy="7199313"/>
            <a:chOff x="7845287" y="0"/>
            <a:chExt cx="8131297" cy="7199313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C342A4B-4E73-4898-A941-1AF2B8C524AA}"/>
                </a:ext>
              </a:extLst>
            </p:cNvPr>
            <p:cNvSpPr/>
            <p:nvPr/>
          </p:nvSpPr>
          <p:spPr>
            <a:xfrm>
              <a:off x="7845287" y="0"/>
              <a:ext cx="8131297" cy="7199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889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7E0A423-C843-4018-A96C-EFE0AB029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59818" y="367019"/>
              <a:ext cx="7302236" cy="6465276"/>
            </a:xfrm>
            <a:prstGeom prst="rect">
              <a:avLst/>
            </a:prstGeom>
          </p:spPr>
        </p:pic>
      </p:grp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49141881-A95C-4CB7-B345-CD1D4F2A2CEA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“</a:t>
            </a:r>
            <a:r>
              <a:rPr lang="en-US" sz="2300" b="1" dirty="0"/>
              <a:t>what</a:t>
            </a:r>
            <a:r>
              <a:rPr lang="en-US" sz="2300" dirty="0"/>
              <a:t> not how“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no</a:t>
            </a:r>
            <a:r>
              <a:rPr lang="en-US" sz="2300" dirty="0"/>
              <a:t> side-effects (</a:t>
            </a:r>
            <a:r>
              <a:rPr lang="en-US" sz="2300" b="1" dirty="0"/>
              <a:t>mutations</a:t>
            </a:r>
            <a:r>
              <a:rPr lang="en-US" sz="2300" dirty="0"/>
              <a:t>)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there has to be an </a:t>
            </a:r>
            <a:r>
              <a:rPr lang="en-US" sz="2300" b="1" dirty="0"/>
              <a:t>initial value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else-branch</a:t>
            </a:r>
            <a:r>
              <a:rPr lang="en-US" sz="2300" dirty="0"/>
              <a:t> is required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composable</a:t>
            </a:r>
            <a:endParaRPr lang="de-AT" sz="2300" b="1" dirty="0"/>
          </a:p>
        </p:txBody>
      </p:sp>
    </p:spTree>
    <p:extLst>
      <p:ext uri="{BB962C8B-B14F-4D97-AF65-F5344CB8AC3E}">
        <p14:creationId xmlns:p14="http://schemas.microsoft.com/office/powerpoint/2010/main" val="3892547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1873E-6 2.53583E-7 L -0.45583 2.53583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3.42889E-6 L -0.21329 -3.42889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2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2.60198E-6 L -0.41011 -2.60198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Types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F8DD6F-1217-48C0-9FD1-C62FE5914E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living in anarchy</a:t>
            </a:r>
            <a:endParaRPr lang="de-AT" b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205FB53-652B-4E87-BA2C-AA4AEE662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r>
              <a:rPr lang="de-AT" dirty="0"/>
              <a:t>, </a:t>
            </a:r>
            <a:r>
              <a:rPr lang="de-AT" dirty="0">
                <a:hlinkClick r:id="rId5"/>
              </a:rPr>
              <a:t>[3]</a:t>
            </a:r>
            <a:r>
              <a:rPr lang="de-AT" dirty="0"/>
              <a:t>, </a:t>
            </a:r>
            <a:r>
              <a:rPr lang="de-AT" dirty="0">
                <a:hlinkClick r:id="rId6"/>
              </a:rPr>
              <a:t>[4]</a:t>
            </a:r>
            <a:r>
              <a:rPr lang="de-AT" dirty="0"/>
              <a:t>, </a:t>
            </a:r>
            <a:r>
              <a:rPr lang="de-AT" dirty="0">
                <a:hlinkClick r:id="rId7"/>
              </a:rPr>
              <a:t>[5]</a:t>
            </a:r>
            <a:endParaRPr lang="de-AT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64B5EB-0471-416B-8587-5F9E44B2BF49}"/>
              </a:ext>
            </a:extLst>
          </p:cNvPr>
          <p:cNvSpPr/>
          <p:nvPr/>
        </p:nvSpPr>
        <p:spPr>
          <a:xfrm>
            <a:off x="947203" y="3061461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nlkl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/Optional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2CF57D2-E18A-4BB6-A8E6-A4A67D991B5E}"/>
              </a:ext>
            </a:extLst>
          </p:cNvPr>
          <p:cNvSpPr/>
          <p:nvPr/>
        </p:nvSpPr>
        <p:spPr>
          <a:xfrm>
            <a:off x="947204" y="365414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mcintyre321/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ValueOf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3B246D3-BAA4-44E7-90F0-9BFA852BE268}"/>
              </a:ext>
            </a:extLst>
          </p:cNvPr>
          <p:cNvSpPr/>
          <p:nvPr/>
        </p:nvSpPr>
        <p:spPr>
          <a:xfrm>
            <a:off x="947204" y="424990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mcintyre321/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OneOf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76542C4-B642-4626-BDF5-A09859DA00B4}"/>
              </a:ext>
            </a:extLst>
          </p:cNvPr>
          <p:cNvSpPr/>
          <p:nvPr/>
        </p:nvSpPr>
        <p:spPr>
          <a:xfrm>
            <a:off x="947204" y="484566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Slaying a UI Antipattern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4B1206EF-6BC6-46A1-9CF3-5AE739A089E6}"/>
              </a:ext>
            </a:extLst>
          </p:cNvPr>
          <p:cNvSpPr txBox="1">
            <a:spLocks/>
          </p:cNvSpPr>
          <p:nvPr/>
        </p:nvSpPr>
        <p:spPr>
          <a:xfrm>
            <a:off x="4679763" y="2880972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reading the </a:t>
            </a:r>
            <a:r>
              <a:rPr lang="en-US" sz="2300" b="1" dirty="0"/>
              <a:t>function signature</a:t>
            </a:r>
            <a:r>
              <a:rPr lang="en-US" sz="2300" dirty="0"/>
              <a:t> is sufficient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prevents you from yourself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documentation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exhaustive</a:t>
            </a:r>
            <a:r>
              <a:rPr lang="en-US" sz="2300" dirty="0"/>
              <a:t> switches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easier </a:t>
            </a:r>
            <a:r>
              <a:rPr lang="en-US" sz="2300" b="1" dirty="0"/>
              <a:t>refactoring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why not simply </a:t>
            </a:r>
            <a:r>
              <a:rPr lang="en-US" sz="2300" b="1" dirty="0"/>
              <a:t>use the compiler</a:t>
            </a:r>
            <a:endParaRPr lang="de-AT" sz="2300" b="1" dirty="0"/>
          </a:p>
        </p:txBody>
      </p:sp>
    </p:spTree>
    <p:extLst>
      <p:ext uri="{BB962C8B-B14F-4D97-AF65-F5344CB8AC3E}">
        <p14:creationId xmlns:p14="http://schemas.microsoft.com/office/powerpoint/2010/main" val="2539477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1.49945E-6 L -0.21344 -1.49945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2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6.72547E-7 L -0.33221 -0.0006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0" y="-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1.36714E-6 L -0.29355 0.00044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85" y="2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1.55458E-6 L -0.43187 0.00044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93" y="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Types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F8DD6F-1217-48C0-9FD1-C62FE5914E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living in anarchy</a:t>
            </a:r>
            <a:endParaRPr lang="de-AT" b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205FB53-652B-4E87-BA2C-AA4AEE662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r>
              <a:rPr lang="de-AT" dirty="0"/>
              <a:t>, </a:t>
            </a:r>
            <a:r>
              <a:rPr lang="de-AT" dirty="0">
                <a:hlinkClick r:id="rId5"/>
              </a:rPr>
              <a:t>[3]</a:t>
            </a:r>
            <a:r>
              <a:rPr lang="de-AT" dirty="0"/>
              <a:t>, </a:t>
            </a:r>
            <a:r>
              <a:rPr lang="de-AT" dirty="0">
                <a:hlinkClick r:id="rId6"/>
              </a:rPr>
              <a:t>[4]</a:t>
            </a:r>
            <a:r>
              <a:rPr lang="de-AT" dirty="0"/>
              <a:t>, </a:t>
            </a:r>
            <a:r>
              <a:rPr lang="de-AT" dirty="0">
                <a:hlinkClick r:id="rId7"/>
              </a:rPr>
              <a:t>[5]</a:t>
            </a:r>
            <a:endParaRPr lang="de-AT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DF52AF7-ADF1-4380-9584-4E880229E74C}"/>
              </a:ext>
            </a:extLst>
          </p:cNvPr>
          <p:cNvSpPr/>
          <p:nvPr/>
        </p:nvSpPr>
        <p:spPr>
          <a:xfrm>
            <a:off x="2075090" y="2709008"/>
            <a:ext cx="66479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“Still, we may not feel these limitations until they have been lifted from us, just as we often do not know we are sick until we suddenly feel better.”</a:t>
            </a:r>
          </a:p>
        </p:txBody>
      </p:sp>
    </p:spTree>
    <p:extLst>
      <p:ext uri="{BB962C8B-B14F-4D97-AF65-F5344CB8AC3E}">
        <p14:creationId xmlns:p14="http://schemas.microsoft.com/office/powerpoint/2010/main" val="1797243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generating Code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94F8FE-39CC-4F78-8DBC-3E73444769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writing it manually</a:t>
            </a:r>
            <a:endParaRPr lang="de-AT" b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65AF54A-0970-4579-8CEA-EF4990C31A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E426A6A-BACE-4D26-AD4B-25E3565BE07F}"/>
              </a:ext>
            </a:extLst>
          </p:cNvPr>
          <p:cNvSpPr/>
          <p:nvPr/>
        </p:nvSpPr>
        <p:spPr>
          <a:xfrm>
            <a:off x="947203" y="3494854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NSwag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5C1F99-5CC0-4A2F-A28C-5E8DF544F64B}"/>
              </a:ext>
            </a:extLst>
          </p:cNvPr>
          <p:cNvSpPr/>
          <p:nvPr/>
        </p:nvSpPr>
        <p:spPr>
          <a:xfrm>
            <a:off x="947204" y="4087541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VS-Typewriter for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SignalR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408C827-71A7-4D0F-B530-BC16877E7428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more setup</a:t>
            </a:r>
            <a:r>
              <a:rPr lang="en-US" sz="2300" dirty="0"/>
              <a:t> necessary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documentation</a:t>
            </a:r>
            <a:r>
              <a:rPr lang="en-US" sz="2300" dirty="0"/>
              <a:t> must be read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exceptions to the rule</a:t>
            </a:r>
            <a:r>
              <a:rPr lang="en-US" sz="2300" dirty="0"/>
              <a:t> are harder</a:t>
            </a:r>
            <a:br>
              <a:rPr lang="en-US" sz="2300" dirty="0"/>
            </a:br>
            <a:r>
              <a:rPr lang="en-US" sz="2300" dirty="0"/>
              <a:t>(isn’t this an </a:t>
            </a:r>
            <a:r>
              <a:rPr lang="en-US" sz="2300" b="1" dirty="0"/>
              <a:t>upside</a:t>
            </a:r>
            <a:r>
              <a:rPr lang="en-US" sz="2300" dirty="0"/>
              <a:t>)</a:t>
            </a:r>
            <a:endParaRPr lang="de-AT" sz="2300" dirty="0"/>
          </a:p>
        </p:txBody>
      </p:sp>
    </p:spTree>
    <p:extLst>
      <p:ext uri="{BB962C8B-B14F-4D97-AF65-F5344CB8AC3E}">
        <p14:creationId xmlns:p14="http://schemas.microsoft.com/office/powerpoint/2010/main" val="2679264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4.41014E-8 L -0.06968 4.41014E-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8.71003E-7 L -0.46303 8.71003E-7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E733D7-5CC8-43FB-B922-D1A36549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creating DSLs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9808538-D491-4314-96CE-564EBE0048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template languages</a:t>
            </a:r>
            <a:endParaRPr lang="de-AT" b="1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3CC227-6365-4A01-8415-BF6865AE43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[1]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[2]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[3]</a:t>
            </a:r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E095547-590B-46AE-888F-6F2346B35272}"/>
              </a:ext>
            </a:extLst>
          </p:cNvPr>
          <p:cNvSpPr/>
          <p:nvPr/>
        </p:nvSpPr>
        <p:spPr>
          <a:xfrm>
            <a:off x="947203" y="3256314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C# Fluent Time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213FE3E-7D63-4BF0-B900-586AA51C013D}"/>
              </a:ext>
            </a:extLst>
          </p:cNvPr>
          <p:cNvSpPr/>
          <p:nvPr/>
        </p:nvSpPr>
        <p:spPr>
          <a:xfrm>
            <a:off x="947204" y="3849001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Verbal Expressions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98AFEEF-94A6-4D8E-96D6-E61674F56CC8}"/>
              </a:ext>
            </a:extLst>
          </p:cNvPr>
          <p:cNvSpPr/>
          <p:nvPr/>
        </p:nvSpPr>
        <p:spPr>
          <a:xfrm>
            <a:off x="947203" y="444168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type-safe HTML &amp; CSS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BCFD3BC-6C1E-4EBD-A4FB-B81F74D7A442}"/>
              </a:ext>
            </a:extLst>
          </p:cNvPr>
          <p:cNvGrpSpPr/>
          <p:nvPr/>
        </p:nvGrpSpPr>
        <p:grpSpPr>
          <a:xfrm>
            <a:off x="7845288" y="0"/>
            <a:ext cx="7231162" cy="7199313"/>
            <a:chOff x="7845288" y="0"/>
            <a:chExt cx="7231162" cy="7199313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0354CA5-2994-4C16-A81A-8BE810A29A13}"/>
                </a:ext>
              </a:extLst>
            </p:cNvPr>
            <p:cNvSpPr/>
            <p:nvPr/>
          </p:nvSpPr>
          <p:spPr>
            <a:xfrm>
              <a:off x="7845288" y="0"/>
              <a:ext cx="7231162" cy="7199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889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0A7A23DE-EDB0-4994-B39F-7E4415EAB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5694" y="367019"/>
              <a:ext cx="6604572" cy="6465276"/>
            </a:xfrm>
            <a:prstGeom prst="rect">
              <a:avLst/>
            </a:prstGeom>
          </p:spPr>
        </p:pic>
      </p:grp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65C2A84-DECC-48DE-B16A-F0069F33023D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b="1" dirty="0"/>
              <a:t>readability</a:t>
            </a:r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dirty="0"/>
              <a:t>you have to learn </a:t>
            </a:r>
            <a:r>
              <a:rPr lang="en-US" sz="2300" b="1" dirty="0"/>
              <a:t>fewer languages</a:t>
            </a:r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b="1" dirty="0"/>
              <a:t>dev-tools</a:t>
            </a:r>
            <a:r>
              <a:rPr lang="en-US" sz="2300" dirty="0"/>
              <a:t> are free</a:t>
            </a:r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b="1" dirty="0"/>
              <a:t>faster editors</a:t>
            </a:r>
            <a:r>
              <a:rPr lang="en-US" sz="2300" dirty="0"/>
              <a:t>, because of fewer plugins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endParaRPr lang="en-US" sz="2300" dirty="0"/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dirty="0"/>
              <a:t>but, it may be </a:t>
            </a:r>
            <a:r>
              <a:rPr lang="en-US" sz="2300" b="1" dirty="0"/>
              <a:t>something new to learn</a:t>
            </a:r>
            <a:br>
              <a:rPr lang="en-US" sz="2300" dirty="0"/>
            </a:br>
            <a:r>
              <a:rPr lang="en-US" sz="2300" dirty="0"/>
              <a:t>(isn’t that what our job is about)</a:t>
            </a:r>
          </a:p>
        </p:txBody>
      </p:sp>
    </p:spTree>
    <p:extLst>
      <p:ext uri="{BB962C8B-B14F-4D97-AF65-F5344CB8AC3E}">
        <p14:creationId xmlns:p14="http://schemas.microsoft.com/office/powerpoint/2010/main" val="3957514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1873E-6 2.53583E-7 L -0.45583 2.53583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3.88093E-6 L -0.25004 -3.88093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9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3.05402E-6 L -0.32839 -3.05402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9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2.73429E-6 L -0.36778 -2.73429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32514-4E15-4837-AFED-F2020A07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Dev-Tools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1925EA4-E473-4F0B-A5A4-6999E71184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using eclipse</a:t>
            </a:r>
            <a:endParaRPr lang="de-AT" b="1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3DE9DF0-89A0-41E6-AC51-AB25713FD5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[1]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[2]</a:t>
            </a:r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1A4A1A3-50FF-4A92-919F-D0425CA69322}"/>
              </a:ext>
            </a:extLst>
          </p:cNvPr>
          <p:cNvSpPr/>
          <p:nvPr/>
        </p:nvSpPr>
        <p:spPr>
          <a:xfrm>
            <a:off x="947203" y="3560040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tslint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/dotnet analyzers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4AE2C6-E3F5-47D2-8066-238452F8AAB4}"/>
              </a:ext>
            </a:extLst>
          </p:cNvPr>
          <p:cNvSpPr/>
          <p:nvPr/>
        </p:nvSpPr>
        <p:spPr>
          <a:xfrm>
            <a:off x="947204" y="4152727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prettier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2385996-E395-4A58-BDFE-1AD7189CD14A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consistency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less</a:t>
            </a:r>
            <a:r>
              <a:rPr lang="en-US" sz="2300" dirty="0"/>
              <a:t> work (semicolons)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fewer</a:t>
            </a:r>
            <a:r>
              <a:rPr lang="en-US" sz="2300" dirty="0"/>
              <a:t> bugs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clean </a:t>
            </a:r>
            <a:r>
              <a:rPr lang="en-US" sz="2300" b="1" dirty="0"/>
              <a:t>git-diffs</a:t>
            </a:r>
          </a:p>
        </p:txBody>
      </p:sp>
    </p:spTree>
    <p:extLst>
      <p:ext uri="{BB962C8B-B14F-4D97-AF65-F5344CB8AC3E}">
        <p14:creationId xmlns:p14="http://schemas.microsoft.com/office/powerpoint/2010/main" val="1866474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7.49724E-7 L -0.42908 0.0002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6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7.71775E-8 L -0.13465 0.00044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9BF499C-CF88-4AA8-AEFA-D031ABE3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9" r="6019"/>
          <a:stretch/>
        </p:blipFill>
        <p:spPr>
          <a:xfrm>
            <a:off x="7566" y="0"/>
            <a:ext cx="10792197" cy="7204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BFC446D-97C4-4C02-975F-551B108B6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5625859"/>
            <a:ext cx="9314796" cy="1391534"/>
          </a:xfrm>
        </p:spPr>
        <p:txBody>
          <a:bodyPr>
            <a:no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effectLst>
                  <a:innerShdw blurRad="63500" dist="25400" dir="2700000">
                    <a:prstClr val="black">
                      <a:alpha val="10000"/>
                    </a:prstClr>
                  </a:inn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Future&lt;?&gt;</a:t>
            </a:r>
            <a:endParaRPr lang="de-AT" sz="7000" dirty="0">
              <a:solidFill>
                <a:schemeClr val="bg1"/>
              </a:solidFill>
              <a:effectLst>
                <a:innerShdw blurRad="63500" dist="25400" dir="2700000">
                  <a:prstClr val="black">
                    <a:alpha val="10000"/>
                  </a:prstClr>
                </a:inn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1530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F71F712-0388-49D8-8A4B-E3F3C462A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2"/>
            <a:ext cx="10799763" cy="7209416"/>
          </a:xfrm>
          <a:prstGeom prst="rect">
            <a:avLst/>
          </a:prstGeom>
        </p:spPr>
      </p:pic>
      <p:sp>
        <p:nvSpPr>
          <p:cNvPr id="3" name="Zitateur">
            <a:extLst>
              <a:ext uri="{FF2B5EF4-FFF2-40B4-BE49-F238E27FC236}">
                <a16:creationId xmlns:a16="http://schemas.microsoft.com/office/drawing/2014/main" id="{E8605638-05B7-4802-9A79-8086009A3F48}"/>
              </a:ext>
            </a:extLst>
          </p:cNvPr>
          <p:cNvSpPr/>
          <p:nvPr/>
        </p:nvSpPr>
        <p:spPr>
          <a:xfrm>
            <a:off x="5399881" y="6746462"/>
            <a:ext cx="534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  <a:alpha val="7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– Marc-Uwe Kling // Die </a:t>
            </a:r>
            <a:r>
              <a:rPr lang="en-US" dirty="0" err="1">
                <a:solidFill>
                  <a:schemeClr val="bg2">
                    <a:lumMod val="25000"/>
                    <a:alpha val="7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Känguru-Apokryphen</a:t>
            </a:r>
            <a:endParaRPr lang="de-AT" dirty="0">
              <a:solidFill>
                <a:schemeClr val="bg2">
                  <a:lumMod val="25000"/>
                  <a:alpha val="75000"/>
                </a:schemeClr>
              </a:solidFill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6" name="Zitat (transparent)" hidden="1">
            <a:extLst>
              <a:ext uri="{FF2B5EF4-FFF2-40B4-BE49-F238E27FC236}">
                <a16:creationId xmlns:a16="http://schemas.microsoft.com/office/drawing/2014/main" id="{202C2DAB-4E56-4864-8F7B-4AD86867507B}"/>
              </a:ext>
            </a:extLst>
          </p:cNvPr>
          <p:cNvSpPr/>
          <p:nvPr/>
        </p:nvSpPr>
        <p:spPr>
          <a:xfrm>
            <a:off x="1345206" y="2471860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Wenn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so vehement die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Ursachenforschung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unterbindest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musst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dich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wundern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dass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sich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das Problem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lösen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lässt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Zitat">
            <a:extLst>
              <a:ext uri="{FF2B5EF4-FFF2-40B4-BE49-F238E27FC236}">
                <a16:creationId xmlns:a16="http://schemas.microsoft.com/office/drawing/2014/main" id="{CE246F69-8D74-4C19-A26D-C10FDACDF92E}"/>
              </a:ext>
            </a:extLst>
          </p:cNvPr>
          <p:cNvSpPr/>
          <p:nvPr/>
        </p:nvSpPr>
        <p:spPr>
          <a:xfrm>
            <a:off x="770671" y="3869874"/>
            <a:ext cx="8300500" cy="230832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Wenn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so vehement die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Ursachenforschung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unterbindest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musst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dich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wundern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dass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sich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 Problem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lösen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lässt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36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99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ource">
            <a:extLst>
              <a:ext uri="{FF2B5EF4-FFF2-40B4-BE49-F238E27FC236}">
                <a16:creationId xmlns:a16="http://schemas.microsoft.com/office/drawing/2014/main" id="{DA0DF360-3038-4EFC-95C6-6A0E4802458F}"/>
              </a:ext>
            </a:extLst>
          </p:cNvPr>
          <p:cNvGrpSpPr/>
          <p:nvPr/>
        </p:nvGrpSpPr>
        <p:grpSpPr>
          <a:xfrm>
            <a:off x="9360715" y="6876148"/>
            <a:ext cx="1439048" cy="323165"/>
            <a:chOff x="9360715" y="6876148"/>
            <a:chExt cx="1439048" cy="32316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F989838B-D016-4CB7-9D88-1D425414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60715" y="6950606"/>
              <a:ext cx="190800" cy="190800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9909C227-6D14-429D-A7EC-67B67B8C7F9F}"/>
                </a:ext>
              </a:extLst>
            </p:cNvPr>
            <p:cNvSpPr/>
            <p:nvPr/>
          </p:nvSpPr>
          <p:spPr>
            <a:xfrm>
              <a:off x="9424066" y="6876148"/>
              <a:ext cx="1375697" cy="323165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r"/>
              <a:r>
                <a:rPr lang="de-AT" sz="15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/</a:t>
              </a:r>
              <a:r>
                <a:rPr lang="de-AT" sz="13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FOREIGNFILM</a:t>
              </a:r>
            </a:p>
          </p:txBody>
        </p:sp>
      </p:grpSp>
      <p:grpSp>
        <p:nvGrpSpPr>
          <p:cNvPr id="19" name="Tweet Border">
            <a:extLst>
              <a:ext uri="{FF2B5EF4-FFF2-40B4-BE49-F238E27FC236}">
                <a16:creationId xmlns:a16="http://schemas.microsoft.com/office/drawing/2014/main" id="{4C37FB2D-0C03-4C1A-AD93-A873666ABC5D}"/>
              </a:ext>
            </a:extLst>
          </p:cNvPr>
          <p:cNvGrpSpPr/>
          <p:nvPr/>
        </p:nvGrpSpPr>
        <p:grpSpPr>
          <a:xfrm>
            <a:off x="1939227" y="675305"/>
            <a:ext cx="6978196" cy="5968255"/>
            <a:chOff x="1939227" y="675305"/>
            <a:chExt cx="6978196" cy="5968255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07CC0F8-24C9-465F-9C06-098CA76C9AEF}"/>
                </a:ext>
              </a:extLst>
            </p:cNvPr>
            <p:cNvSpPr/>
            <p:nvPr/>
          </p:nvSpPr>
          <p:spPr>
            <a:xfrm>
              <a:off x="1939227" y="675305"/>
              <a:ext cx="6978196" cy="5968255"/>
            </a:xfrm>
            <a:prstGeom prst="roundRect">
              <a:avLst>
                <a:gd name="adj" fmla="val 8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FF3EE2CF-61B4-4952-8797-39D5A94A1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r="2510" b="77372"/>
            <a:stretch/>
          </p:blipFill>
          <p:spPr>
            <a:xfrm>
              <a:off x="1984248" y="675306"/>
              <a:ext cx="6876288" cy="1323427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DE74206-B7E4-49BA-ABE8-891BCA4B6E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t="91071" r="2510"/>
            <a:stretch/>
          </p:blipFill>
          <p:spPr>
            <a:xfrm>
              <a:off x="1984248" y="6036659"/>
              <a:ext cx="6876288" cy="522251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9C55827-732D-409D-BB35-CDDE0BEA1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t="16466" r="86347" b="13111"/>
            <a:stretch/>
          </p:blipFill>
          <p:spPr>
            <a:xfrm>
              <a:off x="1984248" y="1917813"/>
              <a:ext cx="767044" cy="4118846"/>
            </a:xfrm>
            <a:prstGeom prst="rect">
              <a:avLst/>
            </a:prstGeom>
          </p:spPr>
        </p:pic>
      </p:grpSp>
      <p:pic>
        <p:nvPicPr>
          <p:cNvPr id="11" name="Proposal 3" hidden="1">
            <a:extLst>
              <a:ext uri="{FF2B5EF4-FFF2-40B4-BE49-F238E27FC236}">
                <a16:creationId xmlns:a16="http://schemas.microsoft.com/office/drawing/2014/main" id="{696E0755-000B-4E61-A979-AB8FC2CC3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5139682"/>
            <a:ext cx="10134600" cy="2247900"/>
          </a:xfrm>
          <a:prstGeom prst="rect">
            <a:avLst/>
          </a:prstGeom>
        </p:spPr>
      </p:pic>
      <p:pic>
        <p:nvPicPr>
          <p:cNvPr id="9" name="Proposal 2" hidden="1">
            <a:extLst>
              <a:ext uri="{FF2B5EF4-FFF2-40B4-BE49-F238E27FC236}">
                <a16:creationId xmlns:a16="http://schemas.microsoft.com/office/drawing/2014/main" id="{85481B17-098B-42C2-8BD3-AAEDDE1BEA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1917813"/>
            <a:ext cx="10134600" cy="2857500"/>
          </a:xfrm>
          <a:prstGeom prst="rect">
            <a:avLst/>
          </a:prstGeom>
        </p:spPr>
      </p:pic>
      <p:pic>
        <p:nvPicPr>
          <p:cNvPr id="7" name="Proposal 1" hidden="1">
            <a:extLst>
              <a:ext uri="{FF2B5EF4-FFF2-40B4-BE49-F238E27FC236}">
                <a16:creationId xmlns:a16="http://schemas.microsoft.com/office/drawing/2014/main" id="{C189F435-967C-478F-8DC0-0A674FD0C2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-1335354"/>
            <a:ext cx="8782050" cy="2857500"/>
          </a:xfrm>
          <a:prstGeom prst="rect">
            <a:avLst/>
          </a:prstGeom>
        </p:spPr>
      </p:pic>
      <p:pic>
        <p:nvPicPr>
          <p:cNvPr id="13" name="Lower Image (transparent)">
            <a:extLst>
              <a:ext uri="{FF2B5EF4-FFF2-40B4-BE49-F238E27FC236}">
                <a16:creationId xmlns:a16="http://schemas.microsoft.com/office/drawing/2014/main" id="{7061DB6D-31FC-4DB5-A0CE-A894A52FFB4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4154507"/>
            <a:ext cx="5685078" cy="1602936"/>
          </a:xfrm>
          <a:prstGeom prst="rect">
            <a:avLst/>
          </a:prstGeom>
        </p:spPr>
      </p:pic>
      <p:pic>
        <p:nvPicPr>
          <p:cNvPr id="12" name="Upper Image (transparent)">
            <a:extLst>
              <a:ext uri="{FF2B5EF4-FFF2-40B4-BE49-F238E27FC236}">
                <a16:creationId xmlns:a16="http://schemas.microsoft.com/office/drawing/2014/main" id="{C64FB010-4E5F-4334-8B7C-7C59961142A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2198334"/>
            <a:ext cx="5685078" cy="1849808"/>
          </a:xfrm>
          <a:prstGeom prst="rect">
            <a:avLst/>
          </a:prstGeom>
        </p:spPr>
      </p:pic>
      <p:pic>
        <p:nvPicPr>
          <p:cNvPr id="18" name="Lower Image">
            <a:extLst>
              <a:ext uri="{FF2B5EF4-FFF2-40B4-BE49-F238E27FC236}">
                <a16:creationId xmlns:a16="http://schemas.microsoft.com/office/drawing/2014/main" id="{B6D8CE4A-7E99-434E-BD7D-48C654398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4162338"/>
            <a:ext cx="5685078" cy="1602936"/>
          </a:xfrm>
          <a:prstGeom prst="rect">
            <a:avLst/>
          </a:prstGeom>
        </p:spPr>
      </p:pic>
      <p:pic>
        <p:nvPicPr>
          <p:cNvPr id="17" name="Upper Image">
            <a:extLst>
              <a:ext uri="{FF2B5EF4-FFF2-40B4-BE49-F238E27FC236}">
                <a16:creationId xmlns:a16="http://schemas.microsoft.com/office/drawing/2014/main" id="{CEFD3F05-75FA-4727-B76A-FD880C216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2206165"/>
            <a:ext cx="5685078" cy="18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92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Quote 2">
            <a:extLst>
              <a:ext uri="{FF2B5EF4-FFF2-40B4-BE49-F238E27FC236}">
                <a16:creationId xmlns:a16="http://schemas.microsoft.com/office/drawing/2014/main" id="{1DC699E1-848F-44C2-A197-4AFA506EA5E0}"/>
              </a:ext>
            </a:extLst>
          </p:cNvPr>
          <p:cNvSpPr txBox="1">
            <a:spLocks/>
          </p:cNvSpPr>
          <p:nvPr/>
        </p:nvSpPr>
        <p:spPr>
          <a:xfrm>
            <a:off x="3282451" y="3599656"/>
            <a:ext cx="6657618" cy="27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/>
              <a:t>This doesn't free you from knowing what you are doing, but it </a:t>
            </a:r>
            <a:r>
              <a:rPr lang="en-US" b="1" dirty="0"/>
              <a:t>does save you </a:t>
            </a:r>
            <a:r>
              <a:rPr lang="en-US" dirty="0"/>
              <a:t>from doing </a:t>
            </a:r>
            <a:r>
              <a:rPr lang="en-US" b="1" dirty="0"/>
              <a:t>the step </a:t>
            </a:r>
            <a:r>
              <a:rPr lang="en-US" dirty="0"/>
              <a:t>that really the </a:t>
            </a:r>
            <a:r>
              <a:rPr lang="en-US" b="1" dirty="0"/>
              <a:t>machine should be able to get by itself</a:t>
            </a:r>
            <a:r>
              <a:rPr lang="en-US" dirty="0"/>
              <a:t>.</a:t>
            </a:r>
          </a:p>
        </p:txBody>
      </p:sp>
      <p:sp>
        <p:nvSpPr>
          <p:cNvPr id="3" name="Quote 1">
            <a:extLst>
              <a:ext uri="{FF2B5EF4-FFF2-40B4-BE49-F238E27FC236}">
                <a16:creationId xmlns:a16="http://schemas.microsoft.com/office/drawing/2014/main" id="{1B658824-4128-4DB2-93BA-A2F4639B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2452" y="3599656"/>
            <a:ext cx="6657617" cy="25219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I like to think of the </a:t>
            </a:r>
            <a:r>
              <a:rPr lang="en-US" b="1" dirty="0"/>
              <a:t>machine </a:t>
            </a:r>
            <a:r>
              <a:rPr lang="en-US" dirty="0"/>
              <a:t>not as a thing that checks my code, but like my </a:t>
            </a:r>
            <a:r>
              <a:rPr lang="en-US" b="1" dirty="0"/>
              <a:t>lab assistant</a:t>
            </a:r>
            <a:r>
              <a:rPr lang="en-US" dirty="0"/>
              <a:t>. [...] We are </a:t>
            </a:r>
            <a:r>
              <a:rPr lang="en-US" dirty="0" err="1"/>
              <a:t>gonna</a:t>
            </a:r>
            <a:r>
              <a:rPr lang="en-US" dirty="0"/>
              <a:t> do some </a:t>
            </a:r>
            <a:r>
              <a:rPr lang="en-US" b="1" dirty="0"/>
              <a:t>pair-programming</a:t>
            </a:r>
            <a:r>
              <a:rPr lang="en-US" dirty="0"/>
              <a:t>, </a:t>
            </a:r>
            <a:r>
              <a:rPr lang="en-US" b="1" dirty="0"/>
              <a:t>me and the machine</a:t>
            </a:r>
            <a:r>
              <a:rPr lang="en-US" dirty="0"/>
              <a:t>.</a:t>
            </a:r>
          </a:p>
        </p:txBody>
      </p:sp>
      <p:grpSp>
        <p:nvGrpSpPr>
          <p:cNvPr id="21" name="Edwin Brady">
            <a:extLst>
              <a:ext uri="{FF2B5EF4-FFF2-40B4-BE49-F238E27FC236}">
                <a16:creationId xmlns:a16="http://schemas.microsoft.com/office/drawing/2014/main" id="{AF54C7DE-F53D-46C1-8CC3-A5714B94B41D}"/>
              </a:ext>
            </a:extLst>
          </p:cNvPr>
          <p:cNvGrpSpPr/>
          <p:nvPr/>
        </p:nvGrpSpPr>
        <p:grpSpPr>
          <a:xfrm>
            <a:off x="1121623" y="899865"/>
            <a:ext cx="1904352" cy="2394484"/>
            <a:chOff x="1199682" y="714931"/>
            <a:chExt cx="1904352" cy="2394484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80CBF61-6C4A-4E94-B51E-7DE5A4155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683" y="714931"/>
              <a:ext cx="1904350" cy="1904350"/>
            </a:xfrm>
            <a:prstGeom prst="ellipse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6C9CE5-B35B-4629-80E1-EF721AF3E553}"/>
                </a:ext>
              </a:extLst>
            </p:cNvPr>
            <p:cNvSpPr txBox="1"/>
            <p:nvPr/>
          </p:nvSpPr>
          <p:spPr>
            <a:xfrm>
              <a:off x="1199682" y="2740083"/>
              <a:ext cx="1904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Edwin Brady</a:t>
              </a:r>
              <a:endParaRPr lang="de-AT" b="1" dirty="0"/>
            </a:p>
          </p:txBody>
        </p:sp>
      </p:grpSp>
      <p:sp>
        <p:nvSpPr>
          <p:cNvPr id="2" name="Titel">
            <a:extLst>
              <a:ext uri="{FF2B5EF4-FFF2-40B4-BE49-F238E27FC236}">
                <a16:creationId xmlns:a16="http://schemas.microsoft.com/office/drawing/2014/main" id="{F78E3999-1272-422D-8C5D-F1917EC8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53" y="841657"/>
            <a:ext cx="6657618" cy="226557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COMPILER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AS</a:t>
            </a:r>
            <a:b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YOUR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ASSISTANT</a:t>
            </a:r>
            <a:b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IDRIS</a:t>
            </a: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 LANGUAGE</a:t>
            </a:r>
            <a:endParaRPr lang="de-AT" dirty="0"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B675451-7708-4F5D-AF65-4A21E126F967}"/>
              </a:ext>
            </a:extLst>
          </p:cNvPr>
          <p:cNvSpPr/>
          <p:nvPr/>
        </p:nvSpPr>
        <p:spPr>
          <a:xfrm>
            <a:off x="947203" y="6299448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type-driven development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484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 build="p"/>
      <p:bldP spid="3" grpId="1" build="p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ap (opaque)">
            <a:extLst>
              <a:ext uri="{FF2B5EF4-FFF2-40B4-BE49-F238E27FC236}">
                <a16:creationId xmlns:a16="http://schemas.microsoft.com/office/drawing/2014/main" id="{CD1D7940-1D60-4AB7-9168-AACB3509A799}"/>
              </a:ext>
            </a:extLst>
          </p:cNvPr>
          <p:cNvSpPr txBox="1">
            <a:spLocks/>
          </p:cNvSpPr>
          <p:nvPr/>
        </p:nvSpPr>
        <p:spPr>
          <a:xfrm>
            <a:off x="742483" y="2168852"/>
            <a:ext cx="9314796" cy="2861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0">
                <a:solidFill>
                  <a:schemeClr val="bg1">
                    <a:alpha val="4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RECAP</a:t>
            </a:r>
            <a:endParaRPr lang="de-AT" sz="22000" dirty="0">
              <a:solidFill>
                <a:schemeClr val="bg1">
                  <a:alpha val="4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ap (initial)">
            <a:extLst>
              <a:ext uri="{FF2B5EF4-FFF2-40B4-BE49-F238E27FC236}">
                <a16:creationId xmlns:a16="http://schemas.microsoft.com/office/drawing/2014/main" id="{6C13DBFD-AD68-4B45-9ECE-DDA2B7B02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2168853"/>
            <a:ext cx="9314796" cy="2861607"/>
          </a:xfrm>
        </p:spPr>
        <p:txBody>
          <a:bodyPr>
            <a:noAutofit/>
          </a:bodyPr>
          <a:lstStyle/>
          <a:p>
            <a:pPr algn="ctr"/>
            <a:r>
              <a:rPr lang="en-US" sz="2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RECAP</a:t>
            </a:r>
            <a:endParaRPr lang="de-AT" sz="22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Overlay">
            <a:extLst>
              <a:ext uri="{FF2B5EF4-FFF2-40B4-BE49-F238E27FC236}">
                <a16:creationId xmlns:a16="http://schemas.microsoft.com/office/drawing/2014/main" id="{D7CFA8F7-DA28-4DA5-88D6-5EBC31C85719}"/>
              </a:ext>
            </a:extLst>
          </p:cNvPr>
          <p:cNvSpPr/>
          <p:nvPr/>
        </p:nvSpPr>
        <p:spPr>
          <a:xfrm>
            <a:off x="0" y="4659241"/>
            <a:ext cx="10799763" cy="37116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Quote">
            <a:extLst>
              <a:ext uri="{FF2B5EF4-FFF2-40B4-BE49-F238E27FC236}">
                <a16:creationId xmlns:a16="http://schemas.microsoft.com/office/drawing/2014/main" id="{CC4DD52F-CD23-4474-B960-A3D2A6B9A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81" y="3251453"/>
            <a:ext cx="8874000" cy="347697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Being intelligent </a:t>
            </a:r>
            <a:r>
              <a:rPr lang="en-US" sz="3700" dirty="0">
                <a:solidFill>
                  <a:schemeClr val="bg1"/>
                </a:solidFill>
              </a:rPr>
              <a:t>is not having some magic formula which can one apply to every problem. It </a:t>
            </a: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</a:t>
            </a:r>
            <a:r>
              <a:rPr lang="en-US" sz="3700" dirty="0">
                <a:solidFill>
                  <a:schemeClr val="bg1"/>
                </a:solidFill>
              </a:rPr>
              <a:t>, rather, </a:t>
            </a: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having a number of ‘formulas’</a:t>
            </a:r>
            <a:r>
              <a:rPr lang="en-US" sz="3700" dirty="0">
                <a:solidFill>
                  <a:schemeClr val="bg1"/>
                </a:solidFill>
              </a:rPr>
              <a:t> and not being so much in love with one that it cannot be dropped for another.</a:t>
            </a:r>
            <a:endParaRPr lang="de-AT" sz="37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de-AT" sz="1800" dirty="0">
                <a:solidFill>
                  <a:schemeClr val="bg1"/>
                </a:solidFill>
              </a:rPr>
              <a:t>– GERALD M. WEINBERG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645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2.53583E-7 L 3.49699E-6 -0.1986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2.53583E-7 L 3.49699E-6 -0.19868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-1.41125E-6 L 3.49699E-6 -0.25777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-4.02426E-6 L 3.49699E-6 -0.0425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9699E-6 -4.02426E-6 L 3.49699E-6 -0.0425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3" grpId="1"/>
      <p:bldP spid="6" grpId="0" animBg="1"/>
      <p:bldP spid="4" grpId="1" uiExpand="1" build="p"/>
      <p:bldP spid="4" grpId="2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/>
          <p:cNvSpPr/>
          <p:nvPr/>
        </p:nvSpPr>
        <p:spPr>
          <a:xfrm>
            <a:off x="0" y="-1"/>
            <a:ext cx="3738880" cy="71993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6880" y="711053"/>
            <a:ext cx="5954568" cy="282265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studying </a:t>
            </a:r>
            <a:r>
              <a:rPr lang="en-US" sz="2400" b="1" dirty="0"/>
              <a:t>psychology</a:t>
            </a:r>
            <a:r>
              <a:rPr lang="en-US" sz="2400" dirty="0"/>
              <a:t> and </a:t>
            </a:r>
            <a:r>
              <a:rPr lang="en-US" sz="2400" b="1" dirty="0"/>
              <a:t>philosophy</a:t>
            </a:r>
            <a:br>
              <a:rPr lang="en-US" sz="2400" dirty="0"/>
            </a:br>
            <a:r>
              <a:rPr lang="en-US" sz="2400" dirty="0"/>
              <a:t>	@ university of </a:t>
            </a:r>
            <a:r>
              <a:rPr lang="en-US" sz="2400" dirty="0" err="1"/>
              <a:t>innsbruck</a:t>
            </a:r>
            <a:endParaRPr lang="en-US" sz="24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studied </a:t>
            </a:r>
            <a:r>
              <a:rPr lang="en-US" sz="2400" b="1" dirty="0"/>
              <a:t>software engineering</a:t>
            </a:r>
            <a:br>
              <a:rPr lang="en-US" sz="2400" dirty="0"/>
            </a:br>
            <a:r>
              <a:rPr lang="en-US" sz="2400" dirty="0"/>
              <a:t>	@ </a:t>
            </a:r>
            <a:r>
              <a:rPr lang="en-US" sz="2400" dirty="0" err="1"/>
              <a:t>fh</a:t>
            </a:r>
            <a:r>
              <a:rPr lang="en-US" sz="2400" dirty="0"/>
              <a:t> </a:t>
            </a:r>
            <a:r>
              <a:rPr lang="en-US" sz="2400" dirty="0" err="1"/>
              <a:t>hagenberg</a:t>
            </a:r>
            <a:endParaRPr lang="de-AT" sz="24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working as a </a:t>
            </a:r>
            <a:r>
              <a:rPr lang="en-US" sz="2400" b="1" dirty="0"/>
              <a:t>software architect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	@ </a:t>
            </a:r>
            <a:r>
              <a:rPr lang="en-US" sz="2400" dirty="0" err="1"/>
              <a:t>innerspace</a:t>
            </a:r>
            <a:r>
              <a:rPr lang="en-US" sz="2400" dirty="0"/>
              <a:t> </a:t>
            </a:r>
            <a:r>
              <a:rPr lang="en-US" sz="2400" dirty="0" err="1"/>
              <a:t>gmbh</a:t>
            </a:r>
            <a:endParaRPr lang="en-US" sz="2400" i="1" dirty="0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511345" y="3343031"/>
            <a:ext cx="2716190" cy="3454738"/>
            <a:chOff x="592183" y="3186526"/>
            <a:chExt cx="2716190" cy="3454738"/>
          </a:xfrm>
        </p:grpSpPr>
        <p:grpSp>
          <p:nvGrpSpPr>
            <p:cNvPr id="7" name="Gruppieren 6"/>
            <p:cNvGrpSpPr/>
            <p:nvPr/>
          </p:nvGrpSpPr>
          <p:grpSpPr>
            <a:xfrm>
              <a:off x="592183" y="3186526"/>
              <a:ext cx="2716190" cy="2716191"/>
              <a:chOff x="3112943" y="1923163"/>
              <a:chExt cx="3960000" cy="3960000"/>
            </a:xfrm>
          </p:grpSpPr>
          <p:sp>
            <p:nvSpPr>
              <p:cNvPr id="47" name="Abgerundetes Rechteck 46"/>
              <p:cNvSpPr/>
              <p:nvPr/>
            </p:nvSpPr>
            <p:spPr>
              <a:xfrm>
                <a:off x="3112943" y="1923163"/>
                <a:ext cx="3960000" cy="39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6" name="Grafik 5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6F4F7"/>
                  </a:clrFrom>
                  <a:clrTo>
                    <a:srgbClr val="F6F4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362" b="6362"/>
              <a:stretch/>
            </p:blipFill>
            <p:spPr>
              <a:xfrm>
                <a:off x="3200525" y="2036213"/>
                <a:ext cx="3778940" cy="3778939"/>
              </a:xfrm>
              <a:prstGeom prst="ellipse">
                <a:avLst/>
              </a:prstGeom>
            </p:spPr>
          </p:pic>
        </p:grpSp>
        <p:grpSp>
          <p:nvGrpSpPr>
            <p:cNvPr id="10" name="Gruppieren 9"/>
            <p:cNvGrpSpPr/>
            <p:nvPr/>
          </p:nvGrpSpPr>
          <p:grpSpPr>
            <a:xfrm>
              <a:off x="789752" y="6164766"/>
              <a:ext cx="2482621" cy="476498"/>
              <a:chOff x="716990" y="5937371"/>
              <a:chExt cx="2482621" cy="476498"/>
            </a:xfrm>
          </p:grpSpPr>
          <p:pic>
            <p:nvPicPr>
              <p:cNvPr id="112" name="Grafik 1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990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114" name="Textfeld 113"/>
              <p:cNvSpPr txBox="1"/>
              <p:nvPr/>
            </p:nvSpPr>
            <p:spPr>
              <a:xfrm>
                <a:off x="1903246" y="5937371"/>
                <a:ext cx="129636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 err="1">
                    <a:solidFill>
                      <a:schemeClr val="bg1"/>
                    </a:solidFill>
                  </a:rPr>
                  <a:t>bemayr</a:t>
                </a:r>
                <a:endParaRPr lang="de-AT" sz="2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Grafik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1005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25" name="Textfeld 24"/>
              <p:cNvSpPr txBox="1"/>
              <p:nvPr/>
            </p:nvSpPr>
            <p:spPr>
              <a:xfrm>
                <a:off x="1084378" y="5952204"/>
                <a:ext cx="27960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+mj-lt"/>
                  </a:rPr>
                  <a:t>/</a:t>
                </a:r>
              </a:p>
            </p:txBody>
          </p:sp>
        </p:grpSp>
      </p:grpSp>
      <p:sp>
        <p:nvSpPr>
          <p:cNvPr id="15" name="Textfeld 14"/>
          <p:cNvSpPr txBox="1"/>
          <p:nvPr/>
        </p:nvSpPr>
        <p:spPr>
          <a:xfrm>
            <a:off x="802773" y="1855710"/>
            <a:ext cx="21847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</a:rPr>
              <a:t>Bernhard</a:t>
            </a:r>
            <a:br>
              <a:rPr lang="de-AT" sz="2400" dirty="0">
                <a:solidFill>
                  <a:schemeClr val="bg1"/>
                </a:solidFill>
              </a:rPr>
            </a:br>
            <a:r>
              <a:rPr lang="de-AT" sz="2400" dirty="0">
                <a:solidFill>
                  <a:schemeClr val="bg1"/>
                </a:solidFill>
              </a:rPr>
              <a:t>Mayr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3E546A-72CB-4D7D-BDAC-937F9C216B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3489" y="4209519"/>
            <a:ext cx="2021349" cy="2021349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5085B82-BD34-4B42-B92B-D11ACBF5287F}"/>
              </a:ext>
            </a:extLst>
          </p:cNvPr>
          <p:cNvGrpSpPr/>
          <p:nvPr/>
        </p:nvGrpSpPr>
        <p:grpSpPr>
          <a:xfrm>
            <a:off x="4164859" y="6321271"/>
            <a:ext cx="6281958" cy="698718"/>
            <a:chOff x="4278148" y="6012573"/>
            <a:chExt cx="6281958" cy="698718"/>
          </a:xfrm>
        </p:grpSpPr>
        <p:sp>
          <p:nvSpPr>
            <p:cNvPr id="111" name="Textfeld 110"/>
            <p:cNvSpPr txBox="1"/>
            <p:nvPr/>
          </p:nvSpPr>
          <p:spPr>
            <a:xfrm>
              <a:off x="4883569" y="6012573"/>
              <a:ext cx="5676537" cy="6987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just"/>
              <a:r>
                <a:rPr lang="en-US" sz="2200" dirty="0" err="1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bemayr</a:t>
              </a:r>
              <a:r>
                <a:rPr lang="en-US" sz="2200" dirty="0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/</a:t>
              </a:r>
              <a:r>
                <a:rPr lang="en-US" sz="2200" dirty="0" err="1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talk.developer</a:t>
              </a:r>
              <a:r>
                <a:rPr lang="en-US" sz="2200" dirty="0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-confidence</a:t>
              </a: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2058931-062A-4BA3-974F-01D44143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78148" y="6059222"/>
              <a:ext cx="605421" cy="605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347335"/>
      </p:ext>
    </p:extLst>
  </p:cSld>
  <p:clrMapOvr>
    <a:masterClrMapping/>
  </p:clrMapOvr>
  <p:transition spd="med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CD264-3388-4C66-ABE0-25E9E756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B39A67-11C8-4314-8F94-07A54AD75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Haskell </a:t>
            </a:r>
            <a:r>
              <a:rPr lang="en-US" dirty="0" err="1"/>
              <a:t>Hoogle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https://twitter.com/cemerick/status/1068359100931690496</a:t>
            </a:r>
            <a:endParaRPr lang="en-US" dirty="0"/>
          </a:p>
          <a:p>
            <a:r>
              <a:rPr lang="en-US" dirty="0"/>
              <a:t>Side Effects in Languages: </a:t>
            </a:r>
            <a:r>
              <a:rPr lang="en-US" dirty="0">
                <a:hlinkClick r:id="rId4"/>
              </a:rPr>
              <a:t>https://twitter.com/widdnz/status/1067184190150430725</a:t>
            </a:r>
            <a:endParaRPr lang="en-US" dirty="0"/>
          </a:p>
          <a:p>
            <a:r>
              <a:rPr lang="en-US" dirty="0"/>
              <a:t>Sum-Types loading = false: </a:t>
            </a:r>
            <a:r>
              <a:rPr lang="en-US" dirty="0">
                <a:hlinkClick r:id="rId5"/>
              </a:rPr>
              <a:t>https://twitter.com/DavidKPiano/status/1063501519339835397</a:t>
            </a:r>
            <a:endParaRPr lang="en-US" dirty="0"/>
          </a:p>
          <a:p>
            <a:r>
              <a:rPr lang="en-US" dirty="0"/>
              <a:t>C# vs. F#: </a:t>
            </a:r>
            <a:r>
              <a:rPr lang="en-US" dirty="0">
                <a:hlinkClick r:id="rId6"/>
              </a:rPr>
              <a:t>https://twitter.com/MikhailShilkov/status/1011705530648334337</a:t>
            </a:r>
            <a:endParaRPr lang="en-US" dirty="0"/>
          </a:p>
          <a:p>
            <a:r>
              <a:rPr lang="en-US" dirty="0"/>
              <a:t>pure vs. impure</a:t>
            </a:r>
            <a:r>
              <a:rPr lang="de-AT" dirty="0"/>
              <a:t>: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https://twitter.com/jckarter/status/1009585088953081856</a:t>
            </a:r>
            <a:endParaRPr lang="en-US" dirty="0"/>
          </a:p>
          <a:p>
            <a:r>
              <a:rPr lang="en-US" dirty="0"/>
              <a:t>performance vs. readability: </a:t>
            </a:r>
            <a:r>
              <a:rPr lang="en-US" dirty="0">
                <a:hlinkClick r:id="rId8"/>
              </a:rPr>
              <a:t>https://twitter.com/DavidKPiano/status/1005107850849456128</a:t>
            </a:r>
            <a:endParaRPr lang="en-US" dirty="0"/>
          </a:p>
          <a:p>
            <a:r>
              <a:rPr lang="en-US" dirty="0"/>
              <a:t>Justin’s String Type: </a:t>
            </a:r>
            <a:r>
              <a:rPr lang="en-US" dirty="0">
                <a:hlinkClick r:id="rId9"/>
              </a:rPr>
              <a:t>https://twitter.com/jusrin00/status/875238742621028355</a:t>
            </a:r>
            <a:endParaRPr lang="en-US" dirty="0"/>
          </a:p>
          <a:p>
            <a:r>
              <a:rPr lang="en-US" dirty="0"/>
              <a:t>C# Union Types: </a:t>
            </a:r>
            <a:r>
              <a:rPr lang="en-US" dirty="0">
                <a:hlinkClick r:id="rId10"/>
              </a:rPr>
              <a:t>https://twitter.com/bemayr/status/993845739657850880</a:t>
            </a:r>
            <a:endParaRPr lang="en-US" dirty="0"/>
          </a:p>
          <a:p>
            <a:r>
              <a:rPr lang="en-US" dirty="0"/>
              <a:t>Types Documentation: </a:t>
            </a:r>
            <a:r>
              <a:rPr lang="en-US" dirty="0">
                <a:hlinkClick r:id="rId11"/>
              </a:rPr>
              <a:t>https://twitter.com/iamsapegin/status/989030140280745985</a:t>
            </a:r>
            <a:endParaRPr lang="en-US" dirty="0"/>
          </a:p>
          <a:p>
            <a:r>
              <a:rPr lang="en-US" dirty="0"/>
              <a:t>Compiler vs. Brain: </a:t>
            </a:r>
            <a:r>
              <a:rPr lang="en-US" dirty="0">
                <a:hlinkClick r:id="rId12"/>
              </a:rPr>
              <a:t>https://twitter.com/bemayr/status/988866064988737539</a:t>
            </a:r>
            <a:endParaRPr lang="en-US" dirty="0"/>
          </a:p>
          <a:p>
            <a:r>
              <a:rPr lang="en-US" dirty="0"/>
              <a:t>Types and Compiling: </a:t>
            </a:r>
            <a:r>
              <a:rPr lang="en-US" dirty="0">
                <a:hlinkClick r:id="rId13"/>
              </a:rPr>
              <a:t>https://twitter.com/ezyang/status/986079031484407808</a:t>
            </a:r>
            <a:endParaRPr lang="en-US" dirty="0"/>
          </a:p>
          <a:p>
            <a:r>
              <a:rPr lang="en-US" dirty="0" err="1"/>
              <a:t>jsdoc</a:t>
            </a:r>
            <a:r>
              <a:rPr lang="en-US" dirty="0"/>
              <a:t> types: </a:t>
            </a:r>
            <a:r>
              <a:rPr lang="en-US" dirty="0">
                <a:hlinkClick r:id="rId14"/>
              </a:rPr>
              <a:t>https://twitter.com/jusrin00/status/971369672393281536</a:t>
            </a:r>
            <a:endParaRPr lang="en-US" dirty="0"/>
          </a:p>
          <a:p>
            <a:r>
              <a:rPr lang="en-US" dirty="0"/>
              <a:t>Refactoring Haskell: </a:t>
            </a:r>
            <a:r>
              <a:rPr lang="en-US" dirty="0">
                <a:hlinkClick r:id="rId15"/>
              </a:rPr>
              <a:t>https://twitter.com/TheWizardTower/status/963193617287233537</a:t>
            </a:r>
            <a:endParaRPr lang="en-US" dirty="0"/>
          </a:p>
          <a:p>
            <a:r>
              <a:rPr lang="en-US" dirty="0"/>
              <a:t>FP Love: </a:t>
            </a:r>
            <a:r>
              <a:rPr lang="en-US" dirty="0">
                <a:hlinkClick r:id="rId16"/>
              </a:rPr>
              <a:t>https://twitter.com/jdegoes/status/932999912488235010</a:t>
            </a:r>
            <a:endParaRPr lang="en-US" dirty="0"/>
          </a:p>
          <a:p>
            <a:r>
              <a:rPr lang="en-US" dirty="0"/>
              <a:t>Hardware vs. Software: </a:t>
            </a:r>
            <a:r>
              <a:rPr lang="en-US" dirty="0">
                <a:hlinkClick r:id="rId17"/>
              </a:rPr>
              <a:t>https://twitter.com/CodeWisdom/status/908752665408081920</a:t>
            </a:r>
            <a:endParaRPr lang="en-US" dirty="0"/>
          </a:p>
          <a:p>
            <a:r>
              <a:rPr lang="en-US" dirty="0"/>
              <a:t>Types vs. Unit Tests: </a:t>
            </a:r>
            <a:r>
              <a:rPr lang="en-US" dirty="0">
                <a:hlinkClick r:id="rId18"/>
              </a:rPr>
              <a:t>https://twitter.com/peterpme/status/892593371188998144</a:t>
            </a:r>
            <a:endParaRPr lang="en-US" dirty="0"/>
          </a:p>
          <a:p>
            <a:r>
              <a:rPr lang="en-US" dirty="0" err="1"/>
              <a:t>Staltz</a:t>
            </a:r>
            <a:r>
              <a:rPr lang="en-US" dirty="0"/>
              <a:t> Bug Report vs. Compile Error: </a:t>
            </a:r>
            <a:r>
              <a:rPr lang="en-US" dirty="0">
                <a:hlinkClick r:id="rId19"/>
              </a:rPr>
              <a:t>https://twitter.com/ARealMaxPixel/status/864891754373234688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0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(opaque)">
            <a:extLst>
              <a:ext uri="{FF2B5EF4-FFF2-40B4-BE49-F238E27FC236}">
                <a16:creationId xmlns:a16="http://schemas.microsoft.com/office/drawing/2014/main" id="{2CA45C8B-44B1-45F9-9E07-2E9FE5D29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pic>
        <p:nvPicPr>
          <p:cNvPr id="4" name="Background">
            <a:extLst>
              <a:ext uri="{FF2B5EF4-FFF2-40B4-BE49-F238E27FC236}">
                <a16:creationId xmlns:a16="http://schemas.microsoft.com/office/drawing/2014/main" id="{A9D508D2-312F-47CB-B07B-69595AFF23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07" y="2568609"/>
            <a:ext cx="7200000" cy="139153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ASSURING </a:t>
            </a:r>
            <a:r>
              <a:rPr lang="en-US" sz="35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QUALITY </a:t>
            </a:r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BY</a:t>
            </a:r>
            <a:endParaRPr lang="de-AT" sz="35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3B2AB4A-994E-494A-A7EA-B7A02AD5E5D6}"/>
              </a:ext>
            </a:extLst>
          </p:cNvPr>
          <p:cNvSpPr txBox="1">
            <a:spLocks/>
          </p:cNvSpPr>
          <p:nvPr/>
        </p:nvSpPr>
        <p:spPr>
          <a:xfrm>
            <a:off x="644307" y="3456026"/>
            <a:ext cx="720000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PSYCHOLOGY</a:t>
            </a:r>
            <a:endParaRPr lang="de-AT" sz="62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898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E244-E995-4042-9DF9-43DD5B5F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Problemstellung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051DCA-617E-40BF-A686-38D8A011D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Produktarchitektur</a:t>
            </a:r>
            <a:endParaRPr lang="en-US" dirty="0"/>
          </a:p>
          <a:p>
            <a:pPr lvl="1"/>
            <a:r>
              <a:rPr lang="en-US" dirty="0"/>
              <a:t>Training Management System</a:t>
            </a:r>
          </a:p>
          <a:p>
            <a:pPr lvl="1"/>
            <a:r>
              <a:rPr lang="en-US" dirty="0"/>
              <a:t>Trainings in VR</a:t>
            </a:r>
          </a:p>
          <a:p>
            <a:pPr lvl="2"/>
            <a:r>
              <a:rPr lang="en-US" dirty="0" err="1"/>
              <a:t>psychologischer</a:t>
            </a:r>
            <a:r>
              <a:rPr lang="en-US" dirty="0"/>
              <a:t> </a:t>
            </a:r>
            <a:r>
              <a:rPr lang="en-US" dirty="0" err="1"/>
              <a:t>Aspekt</a:t>
            </a:r>
            <a:endParaRPr lang="en-US" dirty="0"/>
          </a:p>
          <a:p>
            <a:pPr lvl="2"/>
            <a:r>
              <a:rPr lang="en-US" dirty="0"/>
              <a:t>Unity</a:t>
            </a:r>
          </a:p>
          <a:p>
            <a:pPr lvl="2"/>
            <a:r>
              <a:rPr lang="en-US" dirty="0"/>
              <a:t>Gaming</a:t>
            </a:r>
          </a:p>
          <a:p>
            <a:r>
              <a:rPr lang="en-US" dirty="0" err="1"/>
              <a:t>Teamaufbau</a:t>
            </a:r>
            <a:endParaRPr lang="en-US" dirty="0"/>
          </a:p>
          <a:p>
            <a:pPr lvl="1"/>
            <a:r>
              <a:rPr lang="en-US" dirty="0" err="1"/>
              <a:t>Entwickler</a:t>
            </a:r>
            <a:endParaRPr lang="en-US" dirty="0"/>
          </a:p>
          <a:p>
            <a:pPr lvl="2"/>
            <a:r>
              <a:rPr lang="en-US" dirty="0"/>
              <a:t>VR</a:t>
            </a:r>
          </a:p>
          <a:p>
            <a:pPr lvl="2"/>
            <a:r>
              <a:rPr lang="en-US" dirty="0"/>
              <a:t>Web</a:t>
            </a:r>
          </a:p>
          <a:p>
            <a:pPr lvl="1"/>
            <a:r>
              <a:rPr lang="en-US" dirty="0" err="1"/>
              <a:t>Psychologen</a:t>
            </a:r>
            <a:endParaRPr lang="en-US" dirty="0"/>
          </a:p>
          <a:p>
            <a:pPr lvl="1"/>
            <a:r>
              <a:rPr lang="en-US" dirty="0"/>
              <a:t>Content-Producer</a:t>
            </a:r>
          </a:p>
          <a:p>
            <a:pPr lvl="1"/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kleines</a:t>
            </a:r>
            <a:r>
              <a:rPr lang="en-US" dirty="0"/>
              <a:t>/</a:t>
            </a:r>
            <a:r>
              <a:rPr lang="en-US" dirty="0" err="1"/>
              <a:t>heterogenes</a:t>
            </a:r>
            <a:r>
              <a:rPr lang="en-US" dirty="0"/>
              <a:t> Team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vielen</a:t>
            </a:r>
            <a:r>
              <a:rPr lang="en-US" dirty="0"/>
              <a:t> </a:t>
            </a:r>
            <a:r>
              <a:rPr lang="en-US" dirty="0" err="1"/>
              <a:t>Schnittpunkten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75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Mindset/Team-Building/</a:t>
            </a:r>
            <a:r>
              <a:rPr lang="en-US" dirty="0" err="1"/>
              <a:t>Wissensaustausch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Workation</a:t>
            </a:r>
            <a:endParaRPr lang="en-US" dirty="0"/>
          </a:p>
          <a:p>
            <a:r>
              <a:rPr lang="en-US" dirty="0"/>
              <a:t>Meetings</a:t>
            </a:r>
          </a:p>
          <a:p>
            <a:r>
              <a:rPr lang="en-US" dirty="0"/>
              <a:t>P49: chatting @ work</a:t>
            </a:r>
          </a:p>
          <a:p>
            <a:r>
              <a:rPr lang="en-US" dirty="0" err="1"/>
              <a:t>heterogenes</a:t>
            </a:r>
            <a:r>
              <a:rPr lang="en-US" dirty="0"/>
              <a:t> Team</a:t>
            </a:r>
          </a:p>
          <a:p>
            <a:pPr lvl="1"/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wirklich</a:t>
            </a:r>
            <a:r>
              <a:rPr lang="en-US" dirty="0"/>
              <a:t> </a:t>
            </a:r>
            <a:r>
              <a:rPr lang="en-US" dirty="0" err="1"/>
              <a:t>austauschbar</a:t>
            </a:r>
            <a:endParaRPr lang="en-US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571D33F-A391-4DEE-B6C4-200AF770A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7007" y="295526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00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Kommunikation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Kommunikation</a:t>
            </a:r>
            <a:endParaRPr lang="en-US" dirty="0"/>
          </a:p>
          <a:p>
            <a:pPr lvl="1"/>
            <a:r>
              <a:rPr lang="en-US" dirty="0"/>
              <a:t>Outlook</a:t>
            </a:r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Jira</a:t>
            </a:r>
          </a:p>
          <a:p>
            <a:pPr lvl="1"/>
            <a:r>
              <a:rPr lang="en-US" dirty="0"/>
              <a:t>Confluence</a:t>
            </a:r>
          </a:p>
          <a:p>
            <a:pPr lvl="1"/>
            <a:r>
              <a:rPr lang="en-US" dirty="0"/>
              <a:t>WhatsApp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571D33F-A391-4DEE-B6C4-200AF770A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7007" y="295526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90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Projektplanung</a:t>
            </a:r>
            <a:r>
              <a:rPr lang="en-US" dirty="0"/>
              <a:t>/Zeit </a:t>
            </a:r>
            <a:r>
              <a:rPr lang="en-US" dirty="0" err="1"/>
              <a:t>schätzen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Startup </a:t>
            </a:r>
            <a:r>
              <a:rPr lang="en-US" dirty="0" err="1"/>
              <a:t>Initialphase</a:t>
            </a:r>
            <a:endParaRPr lang="en-US" dirty="0"/>
          </a:p>
          <a:p>
            <a:r>
              <a:rPr lang="en-US" dirty="0" err="1"/>
              <a:t>Frameworkentwicklung</a:t>
            </a:r>
            <a:r>
              <a:rPr lang="en-US" dirty="0"/>
              <a:t> vs. </a:t>
            </a:r>
            <a:r>
              <a:rPr lang="en-US" dirty="0" err="1"/>
              <a:t>Produktentwicklung</a:t>
            </a:r>
            <a:r>
              <a:rPr lang="en-US" dirty="0"/>
              <a:t> (</a:t>
            </a:r>
            <a:r>
              <a:rPr lang="en-US" dirty="0" err="1"/>
              <a:t>Zeitfaktor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solide</a:t>
            </a:r>
            <a:r>
              <a:rPr lang="en-US" dirty="0"/>
              <a:t> Basis)</a:t>
            </a:r>
          </a:p>
          <a:p>
            <a:r>
              <a:rPr lang="en-US" dirty="0"/>
              <a:t>VR </a:t>
            </a:r>
            <a:r>
              <a:rPr lang="en-US" dirty="0" err="1"/>
              <a:t>Entwicklung</a:t>
            </a:r>
            <a:r>
              <a:rPr lang="en-US" dirty="0"/>
              <a:t> </a:t>
            </a:r>
            <a:r>
              <a:rPr lang="en-US" dirty="0" err="1"/>
              <a:t>Interaktionsmuster</a:t>
            </a:r>
            <a:r>
              <a:rPr lang="en-US" dirty="0"/>
              <a:t> vs. Agentur App-</a:t>
            </a:r>
            <a:r>
              <a:rPr lang="en-US" dirty="0" err="1"/>
              <a:t>Entwicklung</a:t>
            </a:r>
            <a:r>
              <a:rPr lang="en-US" dirty="0"/>
              <a:t> (95% easy </a:t>
            </a:r>
            <a:r>
              <a:rPr lang="en-US" dirty="0" err="1"/>
              <a:t>abschätzbar</a:t>
            </a:r>
            <a:r>
              <a:rPr lang="en-US" dirty="0"/>
              <a:t>)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571D33F-A391-4DEE-B6C4-200AF770A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7007" y="295526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02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Entwicklungsprozess</a:t>
            </a:r>
            <a:r>
              <a:rPr lang="en-US" dirty="0"/>
              <a:t> (Lean SCRUM)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P72: egoless programming</a:t>
            </a:r>
          </a:p>
          <a:p>
            <a:pPr lvl="1"/>
            <a:r>
              <a:rPr lang="en-US" dirty="0"/>
              <a:t>https://en.wikipedia.org/wiki/Egoless_programming</a:t>
            </a:r>
          </a:p>
          <a:p>
            <a:pPr lvl="1"/>
            <a:r>
              <a:rPr lang="en-US" dirty="0"/>
              <a:t>https://blog.codinghorror.com/the-ten-commandments-of-egoless-programming/</a:t>
            </a:r>
          </a:p>
          <a:p>
            <a:r>
              <a:rPr lang="en-US" dirty="0"/>
              <a:t>Jira</a:t>
            </a:r>
          </a:p>
          <a:p>
            <a:r>
              <a:rPr lang="en-US" dirty="0" err="1"/>
              <a:t>Jenkings</a:t>
            </a:r>
            <a:endParaRPr lang="en-US" dirty="0"/>
          </a:p>
          <a:p>
            <a:r>
              <a:rPr lang="en-US" dirty="0"/>
              <a:t>GitHub + Pull Requests</a:t>
            </a:r>
          </a:p>
          <a:p>
            <a:pPr lvl="1"/>
            <a:r>
              <a:rPr lang="en-US" dirty="0"/>
              <a:t>P16: “Because people do not read programs, few are aware of how common this situation [actually useful code] is.</a:t>
            </a:r>
            <a:endParaRPr lang="de-AT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571D33F-A391-4DEE-B6C4-200AF770A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7007" y="295526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(opaque)">
            <a:extLst>
              <a:ext uri="{FF2B5EF4-FFF2-40B4-BE49-F238E27FC236}">
                <a16:creationId xmlns:a16="http://schemas.microsoft.com/office/drawing/2014/main" id="{2CA45C8B-44B1-45F9-9E07-2E9FE5D29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pic>
        <p:nvPicPr>
          <p:cNvPr id="4" name="Background">
            <a:extLst>
              <a:ext uri="{FF2B5EF4-FFF2-40B4-BE49-F238E27FC236}">
                <a16:creationId xmlns:a16="http://schemas.microsoft.com/office/drawing/2014/main" id="{A9D508D2-312F-47CB-B07B-69595AFF23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07" y="2568609"/>
            <a:ext cx="7200000" cy="139153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ASSURING </a:t>
            </a:r>
            <a:r>
              <a:rPr lang="en-US" sz="35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QUALITY </a:t>
            </a:r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BY</a:t>
            </a:r>
            <a:endParaRPr lang="de-AT" sz="35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3B2AB4A-994E-494A-A7EA-B7A02AD5E5D6}"/>
              </a:ext>
            </a:extLst>
          </p:cNvPr>
          <p:cNvSpPr txBox="1">
            <a:spLocks/>
          </p:cNvSpPr>
          <p:nvPr/>
        </p:nvSpPr>
        <p:spPr>
          <a:xfrm>
            <a:off x="644307" y="3456026"/>
            <a:ext cx="720000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TECHNOLOGY</a:t>
            </a:r>
            <a:endParaRPr lang="de-AT" sz="62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773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Office">
  <a:themeElements>
    <a:clrScheme name="Docker">
      <a:dk1>
        <a:srgbClr val="364649"/>
      </a:dk1>
      <a:lt1>
        <a:sysClr val="window" lastClr="FFFFFF"/>
      </a:lt1>
      <a:dk2>
        <a:srgbClr val="44546A"/>
      </a:dk2>
      <a:lt2>
        <a:srgbClr val="E7E6E6"/>
      </a:lt2>
      <a:accent1>
        <a:srgbClr val="37B1D9"/>
      </a:accent1>
      <a:accent2>
        <a:srgbClr val="22A0C8"/>
      </a:accent2>
      <a:accent3>
        <a:srgbClr val="1D91B4"/>
      </a:accent3>
      <a:accent4>
        <a:srgbClr val="1B81A5"/>
      </a:accent4>
      <a:accent5>
        <a:srgbClr val="5B9BD5"/>
      </a:accent5>
      <a:accent6>
        <a:srgbClr val="70AD47"/>
      </a:accent6>
      <a:hlink>
        <a:srgbClr val="364649"/>
      </a:hlink>
      <a:folHlink>
        <a:srgbClr val="7A979D"/>
      </a:folHlink>
    </a:clrScheme>
    <a:fontScheme name="Benutzerdefiniert 1">
      <a:majorFont>
        <a:latin typeface="Lato Medium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1503</Words>
  <Application>Microsoft Office PowerPoint</Application>
  <PresentationFormat>Benutzerdefiniert</PresentationFormat>
  <Paragraphs>257</Paragraphs>
  <Slides>24</Slides>
  <Notes>24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4" baseType="lpstr">
      <vt:lpstr>Arial</vt:lpstr>
      <vt:lpstr>Calibri</vt:lpstr>
      <vt:lpstr>Fira Code</vt:lpstr>
      <vt:lpstr>Lato</vt:lpstr>
      <vt:lpstr>Lato Black</vt:lpstr>
      <vt:lpstr>Lato Light</vt:lpstr>
      <vt:lpstr>Lato Medium</vt:lpstr>
      <vt:lpstr>Lato Thin</vt:lpstr>
      <vt:lpstr>Segoe UI</vt:lpstr>
      <vt:lpstr>Office</vt:lpstr>
      <vt:lpstr>DIE FALLE DES FALSCHEN SICHERHEITSGEFÜHLS</vt:lpstr>
      <vt:lpstr>PowerPoint-Präsentation</vt:lpstr>
      <vt:lpstr>ASSURING QUALITY BY</vt:lpstr>
      <vt:lpstr>Problemstellung</vt:lpstr>
      <vt:lpstr>Mindset/Team-Building/Wissensaustausch</vt:lpstr>
      <vt:lpstr>Kommunikation</vt:lpstr>
      <vt:lpstr>Projektplanung/Zeit schätzen</vt:lpstr>
      <vt:lpstr>Entwicklungsprozess (Lean SCRUM)</vt:lpstr>
      <vt:lpstr>ASSURING QUALITY BY</vt:lpstr>
      <vt:lpstr>PowerPoint-Präsentation</vt:lpstr>
      <vt:lpstr>PowerPoint-Präsentation</vt:lpstr>
      <vt:lpstr>PowerPoint-Präsentation</vt:lpstr>
      <vt:lpstr>Safety by using Expressions</vt:lpstr>
      <vt:lpstr>Safety by using Types</vt:lpstr>
      <vt:lpstr>Safety by using Types</vt:lpstr>
      <vt:lpstr>Safety by generating Code</vt:lpstr>
      <vt:lpstr>Safety by creating DSLs</vt:lpstr>
      <vt:lpstr>Safety by using Dev-Tools</vt:lpstr>
      <vt:lpstr>Future&lt;?&gt;</vt:lpstr>
      <vt:lpstr>PowerPoint-Präsentation</vt:lpstr>
      <vt:lpstr>THE COMPILER AS YOUR ASSISTANT THE IDRIS LANGUAGE</vt:lpstr>
      <vt:lpstr>RECAP</vt:lpstr>
      <vt:lpstr>PowerPoint-Präsentation</vt:lpstr>
      <vt:lpstr>Tweets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FALLE DES FALSCHEN SICHERHEITSGEFÜHLS</dc:title>
  <dc:creator>Bernhard Mayr</dc:creator>
  <cp:lastModifiedBy>Bernhard Mayr</cp:lastModifiedBy>
  <cp:revision>106</cp:revision>
  <dcterms:created xsi:type="dcterms:W3CDTF">2018-12-03T07:54:51Z</dcterms:created>
  <dcterms:modified xsi:type="dcterms:W3CDTF">2018-12-11T12:43:49Z</dcterms:modified>
</cp:coreProperties>
</file>